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E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" cy="5143500"/>
          </a:xfrm>
          <a:prstGeom prst="rect">
            <a:avLst/>
          </a:prstGeom>
          <a:solidFill>
            <a:srgbClr val="C49A28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475488" y="0"/>
            <a:ext cx="9144" cy="5143500"/>
          </a:xfrm>
          <a:prstGeom prst="rect">
            <a:avLst/>
          </a:prstGeom>
          <a:solidFill>
            <a:srgbClr val="C49A28">
              <a:alpha val="8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950976" y="0"/>
            <a:ext cx="9144" cy="5143500"/>
          </a:xfrm>
          <a:prstGeom prst="rect">
            <a:avLst/>
          </a:prstGeom>
          <a:solidFill>
            <a:srgbClr val="C49A28">
              <a:alpha val="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1426464" y="0"/>
            <a:ext cx="9144" cy="5143500"/>
          </a:xfrm>
          <a:prstGeom prst="rect">
            <a:avLst/>
          </a:prstGeom>
          <a:solidFill>
            <a:srgbClr val="C49A28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1901952" y="0"/>
            <a:ext cx="9144" cy="5143500"/>
          </a:xfrm>
          <a:prstGeom prst="rect">
            <a:avLst/>
          </a:prstGeom>
          <a:solidFill>
            <a:srgbClr val="C49A28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2377440" y="0"/>
            <a:ext cx="9144" cy="5143500"/>
          </a:xfrm>
          <a:prstGeom prst="rect">
            <a:avLst/>
          </a:prstGeom>
          <a:solidFill>
            <a:srgbClr val="C49A28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2852928" y="0"/>
            <a:ext cx="9144" cy="5143500"/>
          </a:xfrm>
          <a:prstGeom prst="rect">
            <a:avLst/>
          </a:prstGeom>
          <a:solidFill>
            <a:srgbClr val="C49A28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3328416" y="0"/>
            <a:ext cx="9144" cy="5143500"/>
          </a:xfrm>
          <a:prstGeom prst="rect">
            <a:avLst/>
          </a:prstGeom>
          <a:solidFill>
            <a:srgbClr val="C49A28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3803904" y="0"/>
            <a:ext cx="9144" cy="5143500"/>
          </a:xfrm>
          <a:prstGeom prst="rect">
            <a:avLst/>
          </a:prstGeom>
          <a:solidFill>
            <a:srgbClr val="C49A28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4279392" y="0"/>
            <a:ext cx="9144" cy="5143500"/>
          </a:xfrm>
          <a:prstGeom prst="rect">
            <a:avLst/>
          </a:prstGeom>
          <a:solidFill>
            <a:srgbClr val="C49A28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4754880" y="0"/>
            <a:ext cx="9144" cy="5143500"/>
          </a:xfrm>
          <a:prstGeom prst="rect">
            <a:avLst/>
          </a:prstGeom>
          <a:solidFill>
            <a:srgbClr val="C49A28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5230368" y="0"/>
            <a:ext cx="9144" cy="5143500"/>
          </a:xfrm>
          <a:prstGeom prst="rect">
            <a:avLst/>
          </a:prstGeom>
          <a:solidFill>
            <a:srgbClr val="C49A28">
              <a:alpha val="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5705856" y="0"/>
            <a:ext cx="9144" cy="5143500"/>
          </a:xfrm>
          <a:prstGeom prst="rect">
            <a:avLst/>
          </a:prstGeom>
          <a:solidFill>
            <a:srgbClr val="C49A28">
              <a:alpha val="8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6181344" y="0"/>
            <a:ext cx="9144" cy="5143500"/>
          </a:xfrm>
          <a:prstGeom prst="rect">
            <a:avLst/>
          </a:prstGeom>
          <a:solidFill>
            <a:srgbClr val="C49A28">
              <a:alpha val="8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6656832" y="0"/>
            <a:ext cx="9144" cy="5143500"/>
          </a:xfrm>
          <a:prstGeom prst="rect">
            <a:avLst/>
          </a:prstGeom>
          <a:solidFill>
            <a:srgbClr val="C49A28">
              <a:alpha val="8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7132320" y="0"/>
            <a:ext cx="9144" cy="5143500"/>
          </a:xfrm>
          <a:prstGeom prst="rect">
            <a:avLst/>
          </a:prstGeom>
          <a:solidFill>
            <a:srgbClr val="C49A28">
              <a:alpha val="8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7607808" y="0"/>
            <a:ext cx="9144" cy="5143500"/>
          </a:xfrm>
          <a:prstGeom prst="rect">
            <a:avLst/>
          </a:prstGeom>
          <a:solidFill>
            <a:srgbClr val="C49A28">
              <a:alpha val="8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8083296" y="0"/>
            <a:ext cx="9144" cy="5143500"/>
          </a:xfrm>
          <a:prstGeom prst="rect">
            <a:avLst/>
          </a:prstGeom>
          <a:solidFill>
            <a:srgbClr val="C49A28">
              <a:alpha val="8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8558784" y="0"/>
            <a:ext cx="9144" cy="5143500"/>
          </a:xfrm>
          <a:prstGeom prst="rect">
            <a:avLst/>
          </a:prstGeom>
          <a:solidFill>
            <a:srgbClr val="C49A28">
              <a:alpha val="8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9034272" y="0"/>
            <a:ext cx="9144" cy="5143500"/>
          </a:xfrm>
          <a:prstGeom prst="rect">
            <a:avLst/>
          </a:prstGeom>
          <a:solidFill>
            <a:srgbClr val="C49A28">
              <a:alpha val="8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23" name="Shape 21"/>
          <p:cNvSpPr/>
          <p:nvPr/>
        </p:nvSpPr>
        <p:spPr>
          <a:xfrm>
            <a:off x="0" y="64008"/>
            <a:ext cx="9144000" cy="22860"/>
          </a:xfrm>
          <a:prstGeom prst="rect">
            <a:avLst/>
          </a:prstGeom>
          <a:solidFill>
            <a:srgbClr val="8B1A2A"/>
          </a:solidFill>
          <a:ln/>
        </p:spPr>
      </p:sp>
      <p:sp>
        <p:nvSpPr>
          <p:cNvPr id="24" name="Text 22"/>
          <p:cNvSpPr/>
          <p:nvPr/>
        </p:nvSpPr>
        <p:spPr>
          <a:xfrm>
            <a:off x="502920" y="256032"/>
            <a:ext cx="4572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50" b="1" spc="250" kern="0" dirty="0">
                <a:solidFill>
                  <a:srgbClr val="C49A28"/>
                </a:solidFill>
              </a:rPr>
              <a:t>CÂMARA MUNICIPAL DE GUIMARÃES · DOCUMENTO ESTRATÉGICO CONFIDENCIAL</a:t>
            </a:r>
            <a:endParaRPr lang="en-US" sz="650" dirty="0"/>
          </a:p>
        </p:txBody>
      </p:sp>
      <p:sp>
        <p:nvSpPr>
          <p:cNvPr id="25" name="Text 23"/>
          <p:cNvSpPr/>
          <p:nvPr/>
        </p:nvSpPr>
        <p:spPr>
          <a:xfrm>
            <a:off x="502920" y="594360"/>
            <a:ext cx="4572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dirty="0">
                <a:solidFill>
                  <a:srgbClr val="E8D5A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Berço da</a:t>
            </a:r>
            <a:endParaRPr lang="en-US" sz="4600" dirty="0"/>
          </a:p>
        </p:txBody>
      </p:sp>
      <p:sp>
        <p:nvSpPr>
          <p:cNvPr id="26" name="Text 24"/>
          <p:cNvSpPr/>
          <p:nvPr/>
        </p:nvSpPr>
        <p:spPr>
          <a:xfrm>
            <a:off x="502920" y="1298448"/>
            <a:ext cx="45720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800" b="1" i="1" dirty="0">
                <a:solidFill>
                  <a:srgbClr val="DDB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Nação</a:t>
            </a:r>
            <a:endParaRPr lang="en-US" sz="6800" dirty="0"/>
          </a:p>
        </p:txBody>
      </p:sp>
      <p:sp>
        <p:nvSpPr>
          <p:cNvPr id="27" name="Text 25"/>
          <p:cNvSpPr/>
          <p:nvPr/>
        </p:nvSpPr>
        <p:spPr>
          <a:xfrm>
            <a:off x="502920" y="23317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B8A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Berço da Nação ao Berço da Inovação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02920" y="26974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49A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 Summit · I Encontro Internacional de Operadores Turísticos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502920" y="30175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807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Ecossistema Local · Turismo de Acolhimento · Produtores · Artesãos · Alojamento Local · Sustentabilidade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502920" y="3456432"/>
            <a:ext cx="3474720" cy="16459"/>
          </a:xfrm>
          <a:prstGeom prst="rect">
            <a:avLst/>
          </a:prstGeom>
          <a:solidFill>
            <a:srgbClr val="C49A28">
              <a:alpha val="60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502920" y="3566160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07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Guimarães · Portugal · Setembro 2027 · 1128–2028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486400" y="548640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C49A28"/>
                </a:solidFill>
              </a:rPr>
              <a:t>AVALIAÇÃO CRÍTICA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5486400" y="886968"/>
            <a:ext cx="3383280" cy="18288"/>
          </a:xfrm>
          <a:prstGeom prst="rect">
            <a:avLst/>
          </a:prstGeom>
          <a:solidFill>
            <a:srgbClr val="1B3527"/>
          </a:solidFill>
          <a:ln/>
        </p:spPr>
      </p:sp>
      <p:sp>
        <p:nvSpPr>
          <p:cNvPr id="34" name="Shape 32"/>
          <p:cNvSpPr/>
          <p:nvPr/>
        </p:nvSpPr>
        <p:spPr>
          <a:xfrm>
            <a:off x="5486400" y="987552"/>
            <a:ext cx="3383280" cy="566928"/>
          </a:xfrm>
          <a:prstGeom prst="rect">
            <a:avLst/>
          </a:prstGeom>
          <a:solidFill>
            <a:srgbClr val="1B3527">
              <a:alpha val="80000"/>
            </a:srgbClr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5486400" y="987552"/>
            <a:ext cx="50292" cy="566928"/>
          </a:xfrm>
          <a:prstGeom prst="rect">
            <a:avLst/>
          </a:prstGeom>
          <a:solidFill>
            <a:srgbClr val="4A8A62"/>
          </a:solidFill>
          <a:ln/>
        </p:spPr>
      </p:sp>
      <p:sp>
        <p:nvSpPr>
          <p:cNvPr id="36" name="Text 34"/>
          <p:cNvSpPr/>
          <p:nvPr/>
        </p:nvSpPr>
        <p:spPr>
          <a:xfrm>
            <a:off x="5623560" y="1042416"/>
            <a:ext cx="2286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8D5A3"/>
                </a:solidFill>
              </a:rPr>
              <a:t>Posicionamento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8046720" y="1042416"/>
            <a:ext cx="7315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4A8A6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9/10</a:t>
            </a:r>
            <a:endParaRPr lang="en-US" sz="1800" dirty="0"/>
          </a:p>
        </p:txBody>
      </p:sp>
      <p:sp>
        <p:nvSpPr>
          <p:cNvPr id="38" name="Shape 36"/>
          <p:cNvSpPr/>
          <p:nvPr/>
        </p:nvSpPr>
        <p:spPr>
          <a:xfrm>
            <a:off x="5623560" y="1335024"/>
            <a:ext cx="3200400" cy="91440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39" name="Shape 37"/>
          <p:cNvSpPr/>
          <p:nvPr/>
        </p:nvSpPr>
        <p:spPr>
          <a:xfrm>
            <a:off x="5623560" y="1335024"/>
            <a:ext cx="2880360" cy="91440"/>
          </a:xfrm>
          <a:prstGeom prst="rect">
            <a:avLst/>
          </a:prstGeom>
          <a:solidFill>
            <a:srgbClr val="4A8A62"/>
          </a:solidFill>
          <a:ln/>
        </p:spPr>
      </p:sp>
      <p:sp>
        <p:nvSpPr>
          <p:cNvPr id="40" name="Shape 38"/>
          <p:cNvSpPr/>
          <p:nvPr/>
        </p:nvSpPr>
        <p:spPr>
          <a:xfrm>
            <a:off x="5486400" y="1645920"/>
            <a:ext cx="3383280" cy="566928"/>
          </a:xfrm>
          <a:prstGeom prst="rect">
            <a:avLst/>
          </a:prstGeom>
          <a:solidFill>
            <a:srgbClr val="1B3527">
              <a:alpha val="80000"/>
            </a:srgbClr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5486400" y="1645920"/>
            <a:ext cx="50292" cy="566928"/>
          </a:xfrm>
          <a:prstGeom prst="rect">
            <a:avLst/>
          </a:prstGeom>
          <a:solidFill>
            <a:srgbClr val="4A8A62"/>
          </a:solidFill>
          <a:ln/>
        </p:spPr>
      </p:sp>
      <p:sp>
        <p:nvSpPr>
          <p:cNvPr id="42" name="Text 40"/>
          <p:cNvSpPr/>
          <p:nvPr/>
        </p:nvSpPr>
        <p:spPr>
          <a:xfrm>
            <a:off x="5623560" y="1700784"/>
            <a:ext cx="2286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8D5A3"/>
                </a:solidFill>
              </a:rPr>
              <a:t>Identidade Visual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8046720" y="1700784"/>
            <a:ext cx="7315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4A8A6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9/10</a:t>
            </a:r>
            <a:endParaRPr lang="en-US" sz="1800" dirty="0"/>
          </a:p>
        </p:txBody>
      </p:sp>
      <p:sp>
        <p:nvSpPr>
          <p:cNvPr id="44" name="Shape 42"/>
          <p:cNvSpPr/>
          <p:nvPr/>
        </p:nvSpPr>
        <p:spPr>
          <a:xfrm>
            <a:off x="5623560" y="1993392"/>
            <a:ext cx="3200400" cy="91440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45" name="Shape 43"/>
          <p:cNvSpPr/>
          <p:nvPr/>
        </p:nvSpPr>
        <p:spPr>
          <a:xfrm>
            <a:off x="5623560" y="1993392"/>
            <a:ext cx="2880360" cy="91440"/>
          </a:xfrm>
          <a:prstGeom prst="rect">
            <a:avLst/>
          </a:prstGeom>
          <a:solidFill>
            <a:srgbClr val="4A8A62"/>
          </a:solidFill>
          <a:ln/>
        </p:spPr>
      </p:sp>
      <p:sp>
        <p:nvSpPr>
          <p:cNvPr id="46" name="Shape 44"/>
          <p:cNvSpPr/>
          <p:nvPr/>
        </p:nvSpPr>
        <p:spPr>
          <a:xfrm>
            <a:off x="5486400" y="2304288"/>
            <a:ext cx="3383280" cy="566928"/>
          </a:xfrm>
          <a:prstGeom prst="rect">
            <a:avLst/>
          </a:prstGeom>
          <a:solidFill>
            <a:srgbClr val="1B3527">
              <a:alpha val="80000"/>
            </a:srgbClr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47" name="Shape 45"/>
          <p:cNvSpPr/>
          <p:nvPr/>
        </p:nvSpPr>
        <p:spPr>
          <a:xfrm>
            <a:off x="5486400" y="2304288"/>
            <a:ext cx="50292" cy="566928"/>
          </a:xfrm>
          <a:prstGeom prst="rect">
            <a:avLst/>
          </a:prstGeom>
          <a:solidFill>
            <a:srgbClr val="DDB840"/>
          </a:solidFill>
          <a:ln/>
        </p:spPr>
      </p:sp>
      <p:sp>
        <p:nvSpPr>
          <p:cNvPr id="48" name="Text 46"/>
          <p:cNvSpPr/>
          <p:nvPr/>
        </p:nvSpPr>
        <p:spPr>
          <a:xfrm>
            <a:off x="5623560" y="2359152"/>
            <a:ext cx="2286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8D5A3"/>
                </a:solidFill>
              </a:rPr>
              <a:t>Modelo Financeiro</a:t>
            </a:r>
            <a:endParaRPr lang="en-US" sz="900" dirty="0"/>
          </a:p>
        </p:txBody>
      </p:sp>
      <p:sp>
        <p:nvSpPr>
          <p:cNvPr id="49" name="Text 47"/>
          <p:cNvSpPr/>
          <p:nvPr/>
        </p:nvSpPr>
        <p:spPr>
          <a:xfrm>
            <a:off x="8046720" y="2359152"/>
            <a:ext cx="7315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DDB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8/10</a:t>
            </a:r>
            <a:endParaRPr lang="en-US" sz="1800" dirty="0"/>
          </a:p>
        </p:txBody>
      </p:sp>
      <p:sp>
        <p:nvSpPr>
          <p:cNvPr id="50" name="Shape 48"/>
          <p:cNvSpPr/>
          <p:nvPr/>
        </p:nvSpPr>
        <p:spPr>
          <a:xfrm>
            <a:off x="5623560" y="2651760"/>
            <a:ext cx="3200400" cy="91440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51" name="Shape 49"/>
          <p:cNvSpPr/>
          <p:nvPr/>
        </p:nvSpPr>
        <p:spPr>
          <a:xfrm>
            <a:off x="5623560" y="2651760"/>
            <a:ext cx="2560320" cy="91440"/>
          </a:xfrm>
          <a:prstGeom prst="rect">
            <a:avLst/>
          </a:prstGeom>
          <a:solidFill>
            <a:srgbClr val="DDB840"/>
          </a:solidFill>
          <a:ln/>
        </p:spPr>
      </p:sp>
      <p:sp>
        <p:nvSpPr>
          <p:cNvPr id="52" name="Shape 50"/>
          <p:cNvSpPr/>
          <p:nvPr/>
        </p:nvSpPr>
        <p:spPr>
          <a:xfrm>
            <a:off x="5486400" y="2962656"/>
            <a:ext cx="3383280" cy="566928"/>
          </a:xfrm>
          <a:prstGeom prst="rect">
            <a:avLst/>
          </a:prstGeom>
          <a:solidFill>
            <a:srgbClr val="1B3527">
              <a:alpha val="80000"/>
            </a:srgbClr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53" name="Shape 51"/>
          <p:cNvSpPr/>
          <p:nvPr/>
        </p:nvSpPr>
        <p:spPr>
          <a:xfrm>
            <a:off x="5486400" y="2962656"/>
            <a:ext cx="50292" cy="566928"/>
          </a:xfrm>
          <a:prstGeom prst="rect">
            <a:avLst/>
          </a:prstGeom>
          <a:solidFill>
            <a:srgbClr val="8B1A2A"/>
          </a:solidFill>
          <a:ln/>
        </p:spPr>
      </p:sp>
      <p:sp>
        <p:nvSpPr>
          <p:cNvPr id="54" name="Text 52"/>
          <p:cNvSpPr/>
          <p:nvPr/>
        </p:nvSpPr>
        <p:spPr>
          <a:xfrm>
            <a:off x="5623560" y="3017520"/>
            <a:ext cx="2286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8D5A3"/>
                </a:solidFill>
              </a:rPr>
              <a:t>Ecossistema Local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8046720" y="3017520"/>
            <a:ext cx="7315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8B1A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5/10</a:t>
            </a:r>
            <a:endParaRPr lang="en-US" sz="1800" dirty="0"/>
          </a:p>
        </p:txBody>
      </p:sp>
      <p:sp>
        <p:nvSpPr>
          <p:cNvPr id="56" name="Shape 54"/>
          <p:cNvSpPr/>
          <p:nvPr/>
        </p:nvSpPr>
        <p:spPr>
          <a:xfrm>
            <a:off x="5623560" y="3310128"/>
            <a:ext cx="3200400" cy="91440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57" name="Shape 55"/>
          <p:cNvSpPr/>
          <p:nvPr/>
        </p:nvSpPr>
        <p:spPr>
          <a:xfrm>
            <a:off x="5623560" y="3310128"/>
            <a:ext cx="1600200" cy="91440"/>
          </a:xfrm>
          <a:prstGeom prst="rect">
            <a:avLst/>
          </a:prstGeom>
          <a:solidFill>
            <a:srgbClr val="8B1A2A"/>
          </a:solidFill>
          <a:ln/>
        </p:spPr>
      </p:sp>
      <p:sp>
        <p:nvSpPr>
          <p:cNvPr id="58" name="Shape 56"/>
          <p:cNvSpPr/>
          <p:nvPr/>
        </p:nvSpPr>
        <p:spPr>
          <a:xfrm>
            <a:off x="5486400" y="3621024"/>
            <a:ext cx="3383280" cy="566928"/>
          </a:xfrm>
          <a:prstGeom prst="rect">
            <a:avLst/>
          </a:prstGeom>
          <a:solidFill>
            <a:srgbClr val="1B3527">
              <a:alpha val="80000"/>
            </a:srgbClr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59" name="Shape 57"/>
          <p:cNvSpPr/>
          <p:nvPr/>
        </p:nvSpPr>
        <p:spPr>
          <a:xfrm>
            <a:off x="5486400" y="3621024"/>
            <a:ext cx="50292" cy="566928"/>
          </a:xfrm>
          <a:prstGeom prst="rect">
            <a:avLst/>
          </a:prstGeom>
          <a:solidFill>
            <a:srgbClr val="8B1A2A"/>
          </a:solidFill>
          <a:ln/>
        </p:spPr>
      </p:sp>
      <p:sp>
        <p:nvSpPr>
          <p:cNvPr id="60" name="Text 58"/>
          <p:cNvSpPr/>
          <p:nvPr/>
        </p:nvSpPr>
        <p:spPr>
          <a:xfrm>
            <a:off x="5623560" y="3675888"/>
            <a:ext cx="2286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8D5A3"/>
                </a:solidFill>
              </a:rPr>
              <a:t>Alojamento Local</a:t>
            </a:r>
            <a:endParaRPr lang="en-US" sz="900" dirty="0"/>
          </a:p>
        </p:txBody>
      </p:sp>
      <p:sp>
        <p:nvSpPr>
          <p:cNvPr id="61" name="Text 59"/>
          <p:cNvSpPr/>
          <p:nvPr/>
        </p:nvSpPr>
        <p:spPr>
          <a:xfrm>
            <a:off x="8046720" y="3675888"/>
            <a:ext cx="7315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8B1A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3/10</a:t>
            </a:r>
            <a:endParaRPr lang="en-US" sz="1800" dirty="0"/>
          </a:p>
        </p:txBody>
      </p:sp>
      <p:sp>
        <p:nvSpPr>
          <p:cNvPr id="62" name="Shape 60"/>
          <p:cNvSpPr/>
          <p:nvPr/>
        </p:nvSpPr>
        <p:spPr>
          <a:xfrm>
            <a:off x="5623560" y="3968496"/>
            <a:ext cx="3200400" cy="91440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63" name="Shape 61"/>
          <p:cNvSpPr/>
          <p:nvPr/>
        </p:nvSpPr>
        <p:spPr>
          <a:xfrm>
            <a:off x="5623560" y="3968496"/>
            <a:ext cx="960120" cy="91440"/>
          </a:xfrm>
          <a:prstGeom prst="rect">
            <a:avLst/>
          </a:prstGeom>
          <a:solidFill>
            <a:srgbClr val="8B1A2A"/>
          </a:solidFill>
          <a:ln/>
        </p:spPr>
      </p:sp>
      <p:sp>
        <p:nvSpPr>
          <p:cNvPr id="64" name="Shape 62"/>
          <p:cNvSpPr/>
          <p:nvPr/>
        </p:nvSpPr>
        <p:spPr>
          <a:xfrm>
            <a:off x="5486400" y="4279392"/>
            <a:ext cx="3383280" cy="566928"/>
          </a:xfrm>
          <a:prstGeom prst="rect">
            <a:avLst/>
          </a:prstGeom>
          <a:solidFill>
            <a:srgbClr val="1B3527">
              <a:alpha val="80000"/>
            </a:srgbClr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65" name="Shape 63"/>
          <p:cNvSpPr/>
          <p:nvPr/>
        </p:nvSpPr>
        <p:spPr>
          <a:xfrm>
            <a:off x="5486400" y="4279392"/>
            <a:ext cx="50292" cy="566928"/>
          </a:xfrm>
          <a:prstGeom prst="rect">
            <a:avLst/>
          </a:prstGeom>
          <a:solidFill>
            <a:srgbClr val="8B1A2A"/>
          </a:solidFill>
          <a:ln/>
        </p:spPr>
      </p:sp>
      <p:sp>
        <p:nvSpPr>
          <p:cNvPr id="66" name="Text 64"/>
          <p:cNvSpPr/>
          <p:nvPr/>
        </p:nvSpPr>
        <p:spPr>
          <a:xfrm>
            <a:off x="5623560" y="4334256"/>
            <a:ext cx="22860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8D5A3"/>
                </a:solidFill>
              </a:rPr>
              <a:t>Sustentabilidade</a:t>
            </a:r>
            <a:endParaRPr lang="en-US" sz="900" dirty="0"/>
          </a:p>
        </p:txBody>
      </p:sp>
      <p:sp>
        <p:nvSpPr>
          <p:cNvPr id="67" name="Text 65"/>
          <p:cNvSpPr/>
          <p:nvPr/>
        </p:nvSpPr>
        <p:spPr>
          <a:xfrm>
            <a:off x="8046720" y="4334256"/>
            <a:ext cx="7315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8B1A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3/10</a:t>
            </a:r>
            <a:endParaRPr lang="en-US" sz="1800" dirty="0"/>
          </a:p>
        </p:txBody>
      </p:sp>
      <p:sp>
        <p:nvSpPr>
          <p:cNvPr id="68" name="Shape 66"/>
          <p:cNvSpPr/>
          <p:nvPr/>
        </p:nvSpPr>
        <p:spPr>
          <a:xfrm>
            <a:off x="5623560" y="4626864"/>
            <a:ext cx="3200400" cy="91440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69" name="Shape 67"/>
          <p:cNvSpPr/>
          <p:nvPr/>
        </p:nvSpPr>
        <p:spPr>
          <a:xfrm>
            <a:off x="5623560" y="4626864"/>
            <a:ext cx="960120" cy="91440"/>
          </a:xfrm>
          <a:prstGeom prst="rect">
            <a:avLst/>
          </a:prstGeom>
          <a:solidFill>
            <a:srgbClr val="8B1A2A"/>
          </a:solidFill>
          <a:ln/>
        </p:spPr>
      </p:sp>
      <p:sp>
        <p:nvSpPr>
          <p:cNvPr id="70" name="Shape 68"/>
          <p:cNvSpPr/>
          <p:nvPr/>
        </p:nvSpPr>
        <p:spPr>
          <a:xfrm>
            <a:off x="0" y="4828032"/>
            <a:ext cx="9144000" cy="310896"/>
          </a:xfrm>
          <a:prstGeom prst="rect">
            <a:avLst/>
          </a:prstGeom>
          <a:solidFill>
            <a:srgbClr val="060806"/>
          </a:solidFill>
          <a:ln/>
        </p:spPr>
      </p:sp>
      <p:sp>
        <p:nvSpPr>
          <p:cNvPr id="71" name="Text 69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50" spc="80" kern="0" dirty="0">
                <a:solidFill>
                  <a:srgbClr val="504030"/>
                </a:solidFill>
              </a:rPr>
              <a:t>BERÇO DA NAÇÃO · ORIGIN SUMMIT · VERSÃO ESTRATÉGICA REFORÇADA · CÂMARA MUNICIPAL DE GUIMARÃES · SETEMBRO 2027</a:t>
            </a:r>
            <a:endParaRPr lang="en-US" sz="6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B35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256032"/>
            <a:ext cx="8229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00" b="1" spc="300" kern="0" dirty="0">
                <a:solidFill>
                  <a:srgbClr val="DDB840"/>
                </a:solidFill>
              </a:rPr>
              <a:t>08 · SUSTENTABILIDADE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8229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600" b="1" dirty="0">
                <a:solidFill>
                  <a:srgbClr val="F0D8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Evento de território</a:t>
            </a:r>
            <a:endParaRPr lang="en-US" sz="26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2600" b="1" dirty="0">
                <a:solidFill>
                  <a:srgbClr val="F0D8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exige responsabilidade ambiental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411480" y="1417320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A09070"/>
                </a:solidFill>
              </a:rPr>
              <a:t>Carbon neutral na 1.ª edição — requisito para Portugal 2030 e fundos europeus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411480" y="1847088"/>
            <a:ext cx="4251960" cy="1353312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11480" y="1847088"/>
            <a:ext cx="50292" cy="1353312"/>
          </a:xfrm>
          <a:prstGeom prst="rect">
            <a:avLst/>
          </a:prstGeom>
          <a:solidFill>
            <a:srgbClr val="4A8A62"/>
          </a:solidFill>
          <a:ln/>
        </p:spPr>
      </p:sp>
      <p:sp>
        <p:nvSpPr>
          <p:cNvPr id="8" name="Text 6"/>
          <p:cNvSpPr/>
          <p:nvPr/>
        </p:nvSpPr>
        <p:spPr>
          <a:xfrm>
            <a:off x="539496" y="1938528"/>
            <a:ext cx="400507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4A8A62"/>
                </a:solidFill>
              </a:rPr>
              <a:t>🌍  Medir &amp; Compensar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539496" y="2304288"/>
            <a:ext cx="400507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09070"/>
                </a:solidFill>
              </a:rPr>
              <a:t>▸  Calculadora de carbono para todos os participantes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539496" y="2523744"/>
            <a:ext cx="400507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09070"/>
                </a:solidFill>
              </a:rPr>
              <a:t>▸  Compensação via projectos florestais certificados do Minho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539496" y="2743200"/>
            <a:ext cx="400507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09070"/>
                </a:solidFill>
              </a:rPr>
              <a:t>▸  Meta: evento carbon neutral na 1.ª edição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539496" y="2962656"/>
            <a:ext cx="400507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09070"/>
                </a:solidFill>
              </a:rPr>
              <a:t>▸  Relatório de sustentabilidade público pós-evento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4818888" y="1847088"/>
            <a:ext cx="4251960" cy="1353312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818888" y="1847088"/>
            <a:ext cx="50292" cy="1353312"/>
          </a:xfrm>
          <a:prstGeom prst="rect">
            <a:avLst/>
          </a:prstGeom>
          <a:solidFill>
            <a:srgbClr val="DDB840"/>
          </a:solidFill>
          <a:ln/>
        </p:spPr>
      </p:sp>
      <p:sp>
        <p:nvSpPr>
          <p:cNvPr id="15" name="Text 13"/>
          <p:cNvSpPr/>
          <p:nvPr/>
        </p:nvSpPr>
        <p:spPr>
          <a:xfrm>
            <a:off x="4946904" y="1938528"/>
            <a:ext cx="400507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DDB840"/>
                </a:solidFill>
              </a:rPr>
              <a:t>♻️  Resíduos Zero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946904" y="2304288"/>
            <a:ext cx="400507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09070"/>
                </a:solidFill>
              </a:rPr>
              <a:t>▸  Dossiês em papel certificado FSC ou versão digital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946904" y="2523744"/>
            <a:ext cx="400507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09070"/>
                </a:solidFill>
              </a:rPr>
              <a:t>▸  Zero copos e talheres descartáveis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4946904" y="2743200"/>
            <a:ext cx="400507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09070"/>
                </a:solidFill>
              </a:rPr>
              <a:t>▸  Compostagem de resíduos orgânicos do F&amp;B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4946904" y="2962656"/>
            <a:ext cx="400507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09070"/>
                </a:solidFill>
              </a:rPr>
              <a:t>▸  Mobiliário reutilizável ou alugado localmente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411480" y="3328416"/>
            <a:ext cx="4251960" cy="1353312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11480" y="3328416"/>
            <a:ext cx="50292" cy="1353312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22" name="Text 20"/>
          <p:cNvSpPr/>
          <p:nvPr/>
        </p:nvSpPr>
        <p:spPr>
          <a:xfrm>
            <a:off x="539496" y="3419856"/>
            <a:ext cx="400507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49A28"/>
                </a:solidFill>
              </a:rPr>
              <a:t>🚂  Mobilidade Verde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539496" y="3785616"/>
            <a:ext cx="400507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09070"/>
                </a:solidFill>
              </a:rPr>
              <a:t>▸  Parceria CP: comboio Porto–Guimarães (57 min)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539496" y="4005072"/>
            <a:ext cx="400507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09070"/>
                </a:solidFill>
              </a:rPr>
              <a:t>▸  Shuttles eléctricos dentro de Guimarães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539496" y="4224528"/>
            <a:ext cx="400507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09070"/>
                </a:solidFill>
              </a:rPr>
              <a:t>▸  Rotas famtrip em bicicleta ou eléctrico quando possível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539496" y="4443984"/>
            <a:ext cx="400507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09070"/>
                </a:solidFill>
              </a:rPr>
              <a:t>▸  Offset de voos incluído na inscrição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4818888" y="3328416"/>
            <a:ext cx="4251960" cy="1353312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818888" y="3328416"/>
            <a:ext cx="50292" cy="1353312"/>
          </a:xfrm>
          <a:prstGeom prst="rect">
            <a:avLst/>
          </a:prstGeom>
          <a:solidFill>
            <a:srgbClr val="4A8A62"/>
          </a:solidFill>
          <a:ln/>
        </p:spPr>
      </p:sp>
      <p:sp>
        <p:nvSpPr>
          <p:cNvPr id="29" name="Text 27"/>
          <p:cNvSpPr/>
          <p:nvPr/>
        </p:nvSpPr>
        <p:spPr>
          <a:xfrm>
            <a:off x="4946904" y="3419856"/>
            <a:ext cx="400507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4A8A62"/>
                </a:solidFill>
              </a:rPr>
              <a:t>🌱  Fornecimento Responsável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4946904" y="3785616"/>
            <a:ext cx="400507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09070"/>
                </a:solidFill>
              </a:rPr>
              <a:t>▸  100% produtos de época nas refeições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4946904" y="4005072"/>
            <a:ext cx="400507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09070"/>
                </a:solidFill>
              </a:rPr>
              <a:t>▸  Prioridade a agricultores biológicos e DOP/IGP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4946904" y="4224528"/>
            <a:ext cx="400507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09070"/>
                </a:solidFill>
              </a:rPr>
              <a:t>▸  Vinho Verde com certificação sustentável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4946904" y="4443984"/>
            <a:ext cx="400507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09070"/>
                </a:solidFill>
              </a:rPr>
              <a:t>▸  Têxtil de evento em algodão orgânico local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0" y="4828032"/>
            <a:ext cx="9144000" cy="310896"/>
          </a:xfrm>
          <a:prstGeom prst="rect">
            <a:avLst/>
          </a:prstGeom>
          <a:solidFill>
            <a:srgbClr val="060806"/>
          </a:solidFill>
          <a:ln/>
        </p:spPr>
      </p:sp>
      <p:sp>
        <p:nvSpPr>
          <p:cNvPr id="35" name="Text 33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04030"/>
                </a:solidFill>
              </a:rPr>
              <a:t>08 · SUSTENTABILIDADE · Berço da Nação · ORIGIN Summit · Guimarães 2027</a:t>
            </a:r>
            <a:endParaRPr lang="en-US" sz="6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8229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00" b="1" spc="300" kern="0" dirty="0">
                <a:solidFill>
                  <a:srgbClr val="C49A28"/>
                </a:solidFill>
              </a:rPr>
              <a:t>09 · MÉTRICAS DE IMPACTO LOCAL</a:t>
            </a:r>
            <a:endParaRPr lang="en-US" sz="7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5486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2800" b="1" dirty="0">
                <a:solidFill>
                  <a:srgbClr val="1B35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medimos</a:t>
            </a:r>
            <a:endParaRPr lang="en-US" sz="28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2800" b="1" dirty="0">
                <a:solidFill>
                  <a:srgbClr val="1B35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 ecossistema local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11480" y="1353312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7A6E62"/>
                </a:solidFill>
              </a:rPr>
              <a:t>Indicadores auditáveis, públicos e entregues à Câmara Municipal no relatório pós-evento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11480" y="1828800"/>
            <a:ext cx="2084832" cy="1389888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11480" y="1828800"/>
            <a:ext cx="2084832" cy="50292"/>
          </a:xfrm>
          <a:prstGeom prst="rect">
            <a:avLst/>
          </a:prstGeom>
          <a:solidFill>
            <a:srgbClr val="4A8A62"/>
          </a:solidFill>
          <a:ln/>
        </p:spPr>
      </p:sp>
      <p:sp>
        <p:nvSpPr>
          <p:cNvPr id="7" name="Text 5"/>
          <p:cNvSpPr/>
          <p:nvPr/>
        </p:nvSpPr>
        <p:spPr>
          <a:xfrm>
            <a:off x="411480" y="1938528"/>
            <a:ext cx="208483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4A8A6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≥70%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502920" y="2542032"/>
            <a:ext cx="19019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Fornecedores</a:t>
            </a:r>
            <a:endParaRPr lang="en-US" sz="85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do Município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502920" y="2907792"/>
            <a:ext cx="19019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07060"/>
                </a:solidFill>
              </a:rPr>
              <a:t>De todas as compras do evento</a:t>
            </a:r>
            <a:endParaRPr lang="en-US" sz="700" dirty="0"/>
          </a:p>
        </p:txBody>
      </p:sp>
      <p:sp>
        <p:nvSpPr>
          <p:cNvPr id="10" name="Shape 8"/>
          <p:cNvSpPr/>
          <p:nvPr/>
        </p:nvSpPr>
        <p:spPr>
          <a:xfrm>
            <a:off x="2624328" y="1828800"/>
            <a:ext cx="2084832" cy="1389888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624328" y="1828800"/>
            <a:ext cx="2084832" cy="50292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12" name="Text 10"/>
          <p:cNvSpPr/>
          <p:nvPr/>
        </p:nvSpPr>
        <p:spPr>
          <a:xfrm>
            <a:off x="2624328" y="1938528"/>
            <a:ext cx="208483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49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≥20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2715768" y="2542032"/>
            <a:ext cx="19019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Micro-produtores</a:t>
            </a:r>
            <a:endParaRPr lang="en-US" sz="85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na Feira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2715768" y="2907792"/>
            <a:ext cx="19019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07060"/>
                </a:solidFill>
              </a:rPr>
              <a:t>Negócios com &lt;5 colaboradores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837176" y="1828800"/>
            <a:ext cx="2084832" cy="1389888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837176" y="1828800"/>
            <a:ext cx="2084832" cy="50292"/>
          </a:xfrm>
          <a:prstGeom prst="rect">
            <a:avLst/>
          </a:prstGeom>
          <a:solidFill>
            <a:srgbClr val="DDB840"/>
          </a:solidFill>
          <a:ln/>
        </p:spPr>
      </p:sp>
      <p:sp>
        <p:nvSpPr>
          <p:cNvPr id="17" name="Text 15"/>
          <p:cNvSpPr/>
          <p:nvPr/>
        </p:nvSpPr>
        <p:spPr>
          <a:xfrm>
            <a:off x="4837176" y="1938528"/>
            <a:ext cx="208483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DDB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≥15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4928616" y="2542032"/>
            <a:ext cx="19019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AL do Concelho</a:t>
            </a:r>
            <a:endParaRPr lang="en-US" sz="85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no Programa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4928616" y="2907792"/>
            <a:ext cx="19019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07060"/>
                </a:solidFill>
              </a:rPr>
              <a:t>Casas, quintas e turismo rural</a:t>
            </a:r>
            <a:endParaRPr lang="en-US" sz="700" dirty="0"/>
          </a:p>
        </p:txBody>
      </p:sp>
      <p:sp>
        <p:nvSpPr>
          <p:cNvPr id="20" name="Shape 18"/>
          <p:cNvSpPr/>
          <p:nvPr/>
        </p:nvSpPr>
        <p:spPr>
          <a:xfrm>
            <a:off x="7050024" y="1828800"/>
            <a:ext cx="2084832" cy="1389888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7050024" y="1828800"/>
            <a:ext cx="2084832" cy="50292"/>
          </a:xfrm>
          <a:prstGeom prst="rect">
            <a:avLst/>
          </a:prstGeom>
          <a:solidFill>
            <a:srgbClr val="4A8A62"/>
          </a:solidFill>
          <a:ln/>
        </p:spPr>
      </p:sp>
      <p:sp>
        <p:nvSpPr>
          <p:cNvPr id="22" name="Text 20"/>
          <p:cNvSpPr/>
          <p:nvPr/>
        </p:nvSpPr>
        <p:spPr>
          <a:xfrm>
            <a:off x="7050024" y="1938528"/>
            <a:ext cx="208483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4A8A6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≥16</a:t>
            </a:r>
            <a:endParaRPr lang="en-US" sz="3000" dirty="0"/>
          </a:p>
        </p:txBody>
      </p:sp>
      <p:sp>
        <p:nvSpPr>
          <p:cNvPr id="23" name="Text 21"/>
          <p:cNvSpPr/>
          <p:nvPr/>
        </p:nvSpPr>
        <p:spPr>
          <a:xfrm>
            <a:off x="7141464" y="2542032"/>
            <a:ext cx="19019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Guias Locais</a:t>
            </a:r>
            <a:endParaRPr lang="en-US" sz="85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Empregues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7141464" y="2907792"/>
            <a:ext cx="19019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07060"/>
                </a:solidFill>
              </a:rPr>
              <a:t>2 por rota famtrip + formação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411480" y="3364992"/>
            <a:ext cx="2084832" cy="1389888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11480" y="3364992"/>
            <a:ext cx="2084832" cy="50292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27" name="Text 25"/>
          <p:cNvSpPr/>
          <p:nvPr/>
        </p:nvSpPr>
        <p:spPr>
          <a:xfrm>
            <a:off x="411480" y="3474720"/>
            <a:ext cx="208483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49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€40K+</a:t>
            </a:r>
            <a:endParaRPr lang="en-US" sz="3000" dirty="0"/>
          </a:p>
        </p:txBody>
      </p:sp>
      <p:sp>
        <p:nvSpPr>
          <p:cNvPr id="28" name="Text 26"/>
          <p:cNvSpPr/>
          <p:nvPr/>
        </p:nvSpPr>
        <p:spPr>
          <a:xfrm>
            <a:off x="502920" y="4078224"/>
            <a:ext cx="19019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Compras a</a:t>
            </a:r>
            <a:endParaRPr lang="en-US" sz="85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Produtores Locais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502920" y="4443984"/>
            <a:ext cx="19019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07060"/>
                </a:solidFill>
              </a:rPr>
              <a:t>Contrato directo no evento</a:t>
            </a:r>
            <a:endParaRPr lang="en-US" sz="700" dirty="0"/>
          </a:p>
        </p:txBody>
      </p:sp>
      <p:sp>
        <p:nvSpPr>
          <p:cNvPr id="30" name="Shape 28"/>
          <p:cNvSpPr/>
          <p:nvPr/>
        </p:nvSpPr>
        <p:spPr>
          <a:xfrm>
            <a:off x="2624328" y="3364992"/>
            <a:ext cx="2084832" cy="1389888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2624328" y="3364992"/>
            <a:ext cx="2084832" cy="50292"/>
          </a:xfrm>
          <a:prstGeom prst="rect">
            <a:avLst/>
          </a:prstGeom>
          <a:solidFill>
            <a:srgbClr val="DDB840"/>
          </a:solidFill>
          <a:ln/>
        </p:spPr>
      </p:sp>
      <p:sp>
        <p:nvSpPr>
          <p:cNvPr id="32" name="Text 30"/>
          <p:cNvSpPr/>
          <p:nvPr/>
        </p:nvSpPr>
        <p:spPr>
          <a:xfrm>
            <a:off x="2624328" y="3474720"/>
            <a:ext cx="208483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DDB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≥15</a:t>
            </a:r>
            <a:endParaRPr lang="en-US" sz="3000" dirty="0"/>
          </a:p>
        </p:txBody>
      </p:sp>
      <p:sp>
        <p:nvSpPr>
          <p:cNvPr id="33" name="Text 31"/>
          <p:cNvSpPr/>
          <p:nvPr/>
        </p:nvSpPr>
        <p:spPr>
          <a:xfrm>
            <a:off x="2715768" y="4078224"/>
            <a:ext cx="19019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Artesãos com</a:t>
            </a:r>
            <a:endParaRPr lang="en-US" sz="85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Matchmaking B2B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2715768" y="4443984"/>
            <a:ext cx="19019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07060"/>
                </a:solidFill>
              </a:rPr>
              <a:t>Reuniões com compradores int.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4837176" y="3364992"/>
            <a:ext cx="2084832" cy="1389888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4837176" y="3364992"/>
            <a:ext cx="2084832" cy="50292"/>
          </a:xfrm>
          <a:prstGeom prst="rect">
            <a:avLst/>
          </a:prstGeom>
          <a:solidFill>
            <a:srgbClr val="4A8A62"/>
          </a:solidFill>
          <a:ln/>
        </p:spPr>
      </p:sp>
      <p:sp>
        <p:nvSpPr>
          <p:cNvPr id="37" name="Text 35"/>
          <p:cNvSpPr/>
          <p:nvPr/>
        </p:nvSpPr>
        <p:spPr>
          <a:xfrm>
            <a:off x="4837176" y="3474720"/>
            <a:ext cx="208483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4A8A6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≥50</a:t>
            </a:r>
            <a:endParaRPr lang="en-US" sz="3000" dirty="0"/>
          </a:p>
        </p:txBody>
      </p:sp>
      <p:sp>
        <p:nvSpPr>
          <p:cNvPr id="38" name="Text 36"/>
          <p:cNvSpPr/>
          <p:nvPr/>
        </p:nvSpPr>
        <p:spPr>
          <a:xfrm>
            <a:off x="4928616" y="4078224"/>
            <a:ext cx="19019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Empregos Temp.</a:t>
            </a:r>
            <a:endParaRPr lang="en-US" sz="85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Locais Criados</a:t>
            </a:r>
            <a:endParaRPr lang="en-US" sz="850" dirty="0"/>
          </a:p>
        </p:txBody>
      </p:sp>
      <p:sp>
        <p:nvSpPr>
          <p:cNvPr id="39" name="Text 37"/>
          <p:cNvSpPr/>
          <p:nvPr/>
        </p:nvSpPr>
        <p:spPr>
          <a:xfrm>
            <a:off x="4928616" y="4443984"/>
            <a:ext cx="19019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07060"/>
                </a:solidFill>
              </a:rPr>
              <a:t>Guias, staff, produção, logística</a:t>
            </a:r>
            <a:endParaRPr lang="en-US" sz="700" dirty="0"/>
          </a:p>
        </p:txBody>
      </p:sp>
      <p:sp>
        <p:nvSpPr>
          <p:cNvPr id="40" name="Shape 38"/>
          <p:cNvSpPr/>
          <p:nvPr/>
        </p:nvSpPr>
        <p:spPr>
          <a:xfrm>
            <a:off x="7050024" y="3364992"/>
            <a:ext cx="2084832" cy="1389888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7050024" y="3364992"/>
            <a:ext cx="2084832" cy="50292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42" name="Text 40"/>
          <p:cNvSpPr/>
          <p:nvPr/>
        </p:nvSpPr>
        <p:spPr>
          <a:xfrm>
            <a:off x="7050024" y="3474720"/>
            <a:ext cx="208483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49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100%</a:t>
            </a:r>
            <a:endParaRPr lang="en-US" sz="3000" dirty="0"/>
          </a:p>
        </p:txBody>
      </p:sp>
      <p:sp>
        <p:nvSpPr>
          <p:cNvPr id="43" name="Text 41"/>
          <p:cNvSpPr/>
          <p:nvPr/>
        </p:nvSpPr>
        <p:spPr>
          <a:xfrm>
            <a:off x="7141464" y="4078224"/>
            <a:ext cx="19019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Animação</a:t>
            </a:r>
            <a:endParaRPr lang="en-US" sz="85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Cultural Local</a:t>
            </a:r>
            <a:endParaRPr lang="en-US" sz="850" dirty="0"/>
          </a:p>
        </p:txBody>
      </p:sp>
      <p:sp>
        <p:nvSpPr>
          <p:cNvPr id="44" name="Text 42"/>
          <p:cNvSpPr/>
          <p:nvPr/>
        </p:nvSpPr>
        <p:spPr>
          <a:xfrm>
            <a:off x="7141464" y="4443984"/>
            <a:ext cx="19019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07060"/>
                </a:solidFill>
              </a:rPr>
              <a:t>Zero artistas externos ao Minho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0" y="4828032"/>
            <a:ext cx="9144000" cy="310896"/>
          </a:xfrm>
          <a:prstGeom prst="rect">
            <a:avLst/>
          </a:prstGeom>
          <a:solidFill>
            <a:srgbClr val="0B0E09"/>
          </a:solidFill>
          <a:ln/>
        </p:spPr>
      </p:sp>
      <p:sp>
        <p:nvSpPr>
          <p:cNvPr id="46" name="Text 44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50" spc="80" kern="0" dirty="0">
                <a:solidFill>
                  <a:srgbClr val="504030"/>
                </a:solidFill>
              </a:rPr>
              <a:t>09 · MÉTRICAS · Berço da Nação · ORIGIN Summit · Guimarães 2027</a:t>
            </a:r>
            <a:endParaRPr lang="en-US" sz="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0E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256032"/>
            <a:ext cx="8229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00" b="1" spc="300" kern="0" dirty="0">
                <a:solidFill>
                  <a:srgbClr val="DDB840"/>
                </a:solidFill>
              </a:rPr>
              <a:t>10 · FINANCIAMENTO &amp; CANDIDATURAS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8229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F0D8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Fontes de apoio</a:t>
            </a:r>
            <a:endParaRPr lang="en-US" sz="30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F0D8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público identificadas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11480" y="1417320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A09070"/>
                </a:solidFill>
              </a:rPr>
              <a:t>As comemorações dos 900 Anos como contexto estratégico abrem candidaturas que de outra forma não estariam disponíveis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411480" y="1847088"/>
            <a:ext cx="8321040" cy="658368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11480" y="1847088"/>
            <a:ext cx="50292" cy="658368"/>
          </a:xfrm>
          <a:prstGeom prst="rect">
            <a:avLst/>
          </a:prstGeom>
          <a:solidFill>
            <a:srgbClr val="4A8A62"/>
          </a:solidFill>
          <a:ln/>
        </p:spPr>
      </p:sp>
      <p:sp>
        <p:nvSpPr>
          <p:cNvPr id="8" name="Text 6"/>
          <p:cNvSpPr/>
          <p:nvPr/>
        </p:nvSpPr>
        <p:spPr>
          <a:xfrm>
            <a:off x="530352" y="1901952"/>
            <a:ext cx="3474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8D5A3"/>
                </a:solidFill>
              </a:rPr>
              <a:t>Portugal Events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30352" y="2194560"/>
            <a:ext cx="2743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07060"/>
                </a:solidFill>
              </a:rPr>
              <a:t>Turismo de Portugal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4114800" y="1975104"/>
            <a:ext cx="822960" cy="237744"/>
          </a:xfrm>
          <a:prstGeom prst="rect">
            <a:avLst/>
          </a:prstGeom>
          <a:solidFill>
            <a:srgbClr val="4A8A62">
              <a:alpha val="8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4114800" y="1975104"/>
            <a:ext cx="8229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spc="80" kern="0" dirty="0">
                <a:solidFill>
                  <a:srgbClr val="4A8A62"/>
                </a:solidFill>
              </a:rPr>
              <a:t>MUITO ALTA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5074920" y="1911096"/>
            <a:ext cx="290779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50" dirty="0">
                <a:solidFill>
                  <a:srgbClr val="907060"/>
                </a:solidFill>
              </a:rPr>
              <a:t>Programa visa apoiar eventos que criem dinâmicas territoriais, diversifiquem a experiência turística e dinamizem economias locais. O Berço da Nação enquadra-se em todos os critérios.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8028432" y="2084832"/>
            <a:ext cx="117043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8A62"/>
                </a:solidFill>
              </a:rPr>
              <a:t>⏰ 1 Set. 2025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411480" y="2578608"/>
            <a:ext cx="8321040" cy="658368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11480" y="2578608"/>
            <a:ext cx="50292" cy="658368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16" name="Text 14"/>
          <p:cNvSpPr/>
          <p:nvPr/>
        </p:nvSpPr>
        <p:spPr>
          <a:xfrm>
            <a:off x="530352" y="2633472"/>
            <a:ext cx="3474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8D5A3"/>
                </a:solidFill>
              </a:rPr>
              <a:t>Portugal 2030 — Turismo Sustentável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30352" y="2926080"/>
            <a:ext cx="2743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07060"/>
                </a:solidFill>
              </a:rPr>
              <a:t>Fundos Europeus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4114800" y="2706624"/>
            <a:ext cx="822960" cy="237744"/>
          </a:xfrm>
          <a:prstGeom prst="rect">
            <a:avLst/>
          </a:prstGeom>
          <a:solidFill>
            <a:srgbClr val="DDB840">
              <a:alpha val="80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4114800" y="2706624"/>
            <a:ext cx="8229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spc="80" kern="0" dirty="0">
                <a:solidFill>
                  <a:srgbClr val="DDB840"/>
                </a:solidFill>
              </a:rPr>
              <a:t>ALTA</a:t>
            </a:r>
            <a:endParaRPr lang="en-US" sz="700" dirty="0"/>
          </a:p>
        </p:txBody>
      </p:sp>
      <p:sp>
        <p:nvSpPr>
          <p:cNvPr id="20" name="Text 18"/>
          <p:cNvSpPr/>
          <p:nvPr/>
        </p:nvSpPr>
        <p:spPr>
          <a:xfrm>
            <a:off x="5074920" y="2642616"/>
            <a:ext cx="290779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50" dirty="0">
                <a:solidFill>
                  <a:srgbClr val="907060"/>
                </a:solidFill>
              </a:rPr>
              <a:t>Com a política de sustentabilidade e o vínculo ao Património UNESCO e às comemorações dos 900 Anos, o evento é elegível para fundos europeus de Turismo Sustentável.</a:t>
            </a:r>
            <a:endParaRPr lang="en-US" sz="750" dirty="0"/>
          </a:p>
        </p:txBody>
      </p:sp>
      <p:sp>
        <p:nvSpPr>
          <p:cNvPr id="21" name="Text 19"/>
          <p:cNvSpPr/>
          <p:nvPr/>
        </p:nvSpPr>
        <p:spPr>
          <a:xfrm>
            <a:off x="8028432" y="2816352"/>
            <a:ext cx="117043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C49A28"/>
                </a:solidFill>
              </a:rPr>
              <a:t>⏰ Janela 2025–26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411480" y="3310128"/>
            <a:ext cx="8321040" cy="658368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11480" y="3310128"/>
            <a:ext cx="50292" cy="658368"/>
          </a:xfrm>
          <a:prstGeom prst="rect">
            <a:avLst/>
          </a:prstGeom>
          <a:solidFill>
            <a:srgbClr val="DDB840"/>
          </a:solidFill>
          <a:ln/>
        </p:spPr>
      </p:sp>
      <p:sp>
        <p:nvSpPr>
          <p:cNvPr id="24" name="Text 22"/>
          <p:cNvSpPr/>
          <p:nvPr/>
        </p:nvSpPr>
        <p:spPr>
          <a:xfrm>
            <a:off x="530352" y="3364992"/>
            <a:ext cx="3474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8D5A3"/>
                </a:solidFill>
              </a:rPr>
              <a:t>Comissariado Nacional 900 Anos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530352" y="3657600"/>
            <a:ext cx="2743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07060"/>
                </a:solidFill>
              </a:rPr>
              <a:t>Ministério da Cultura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4114800" y="3438144"/>
            <a:ext cx="822960" cy="237744"/>
          </a:xfrm>
          <a:prstGeom prst="rect">
            <a:avLst/>
          </a:prstGeom>
          <a:solidFill>
            <a:srgbClr val="DDB840">
              <a:alpha val="80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4114800" y="3438144"/>
            <a:ext cx="8229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spc="80" kern="0" dirty="0">
                <a:solidFill>
                  <a:srgbClr val="DDB840"/>
                </a:solidFill>
              </a:rPr>
              <a:t>MUITO ALTA</a:t>
            </a:r>
            <a:endParaRPr lang="en-US" sz="700" dirty="0"/>
          </a:p>
        </p:txBody>
      </p:sp>
      <p:sp>
        <p:nvSpPr>
          <p:cNvPr id="28" name="Text 26"/>
          <p:cNvSpPr/>
          <p:nvPr/>
        </p:nvSpPr>
        <p:spPr>
          <a:xfrm>
            <a:off x="5074920" y="3374136"/>
            <a:ext cx="290779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50" dirty="0">
                <a:solidFill>
                  <a:srgbClr val="907060"/>
                </a:solidFill>
              </a:rPr>
              <a:t>O Comissariado prevê colaboração com iniciativas privadas de promoção do território. O Berço da Nação candidata-se a esse enquadramento como projecto diferenciador.</a:t>
            </a:r>
            <a:endParaRPr lang="en-US" sz="750" dirty="0"/>
          </a:p>
        </p:txBody>
      </p:sp>
      <p:sp>
        <p:nvSpPr>
          <p:cNvPr id="29" name="Text 27"/>
          <p:cNvSpPr/>
          <p:nvPr/>
        </p:nvSpPr>
        <p:spPr>
          <a:xfrm>
            <a:off x="8028432" y="3547872"/>
            <a:ext cx="117043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DB840"/>
                </a:solidFill>
              </a:rPr>
              <a:t>⏰ Abertura 2025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411480" y="4041648"/>
            <a:ext cx="8321040" cy="658368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411480" y="4041648"/>
            <a:ext cx="50292" cy="658368"/>
          </a:xfrm>
          <a:prstGeom prst="rect">
            <a:avLst/>
          </a:prstGeom>
          <a:solidFill>
            <a:srgbClr val="7A6E62"/>
          </a:solidFill>
          <a:ln/>
        </p:spPr>
      </p:sp>
      <p:sp>
        <p:nvSpPr>
          <p:cNvPr id="32" name="Text 30"/>
          <p:cNvSpPr/>
          <p:nvPr/>
        </p:nvSpPr>
        <p:spPr>
          <a:xfrm>
            <a:off x="530352" y="4096512"/>
            <a:ext cx="3474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8D5A3"/>
                </a:solidFill>
              </a:rPr>
              <a:t>Creative Europe — Cultural Heritage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30352" y="4389120"/>
            <a:ext cx="2743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07060"/>
                </a:solidFill>
              </a:rPr>
              <a:t>União Europeia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4114800" y="4169664"/>
            <a:ext cx="822960" cy="237744"/>
          </a:xfrm>
          <a:prstGeom prst="rect">
            <a:avLst/>
          </a:prstGeom>
          <a:solidFill>
            <a:srgbClr val="7A6E62">
              <a:alpha val="80000"/>
            </a:srgbClr>
          </a:solidFill>
          <a:ln/>
        </p:spPr>
      </p:sp>
      <p:sp>
        <p:nvSpPr>
          <p:cNvPr id="35" name="Text 33"/>
          <p:cNvSpPr/>
          <p:nvPr/>
        </p:nvSpPr>
        <p:spPr>
          <a:xfrm>
            <a:off x="4114800" y="4169664"/>
            <a:ext cx="8229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spc="80" kern="0" dirty="0">
                <a:solidFill>
                  <a:srgbClr val="7A6E62"/>
                </a:solidFill>
              </a:rPr>
              <a:t>MÉDIA</a:t>
            </a:r>
            <a:endParaRPr lang="en-US" sz="700" dirty="0"/>
          </a:p>
        </p:txBody>
      </p:sp>
      <p:sp>
        <p:nvSpPr>
          <p:cNvPr id="36" name="Text 34"/>
          <p:cNvSpPr/>
          <p:nvPr/>
        </p:nvSpPr>
        <p:spPr>
          <a:xfrm>
            <a:off x="5074920" y="4105656"/>
            <a:ext cx="290779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50" dirty="0">
                <a:solidFill>
                  <a:srgbClr val="907060"/>
                </a:solidFill>
              </a:rPr>
              <a:t>O vínculo ao Património UNESCO de Guimarães e às comemorações pode enquadrar candidatura ao programa Creative Europe para valorização do património cultural vivo.</a:t>
            </a:r>
            <a:endParaRPr lang="en-US" sz="750" dirty="0"/>
          </a:p>
        </p:txBody>
      </p:sp>
      <p:sp>
        <p:nvSpPr>
          <p:cNvPr id="37" name="Text 35"/>
          <p:cNvSpPr/>
          <p:nvPr/>
        </p:nvSpPr>
        <p:spPr>
          <a:xfrm>
            <a:off x="8028432" y="4279392"/>
            <a:ext cx="117043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7A6E62"/>
                </a:solidFill>
              </a:rPr>
              <a:t>⏰ Abr/Out 2025</a:t>
            </a:r>
            <a:endParaRPr lang="en-US" sz="750" dirty="0"/>
          </a:p>
        </p:txBody>
      </p:sp>
      <p:sp>
        <p:nvSpPr>
          <p:cNvPr id="38" name="Shape 36"/>
          <p:cNvSpPr/>
          <p:nvPr/>
        </p:nvSpPr>
        <p:spPr>
          <a:xfrm>
            <a:off x="0" y="4828032"/>
            <a:ext cx="9144000" cy="310896"/>
          </a:xfrm>
          <a:prstGeom prst="rect">
            <a:avLst/>
          </a:prstGeom>
          <a:solidFill>
            <a:srgbClr val="060806"/>
          </a:solidFill>
          <a:ln/>
        </p:spPr>
      </p:sp>
      <p:sp>
        <p:nvSpPr>
          <p:cNvPr id="39" name="Text 37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04030"/>
                </a:solidFill>
              </a:rPr>
              <a:t>10 · FINANCIAMENTO · Berço da Nação · ORIGIN Summit · Guimarães 2027</a:t>
            </a:r>
            <a:endParaRPr lang="en-US" sz="6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8229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00" b="1" spc="300" kern="0" dirty="0">
                <a:solidFill>
                  <a:srgbClr val="C49A28"/>
                </a:solidFill>
              </a:rPr>
              <a:t>11 · PLANO DE ACÇÃO — CÂMARA MUNICIPAL</a:t>
            </a:r>
            <a:endParaRPr lang="en-US" sz="7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5486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2800" b="1" dirty="0">
                <a:solidFill>
                  <a:srgbClr val="1B35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pedimos</a:t>
            </a:r>
            <a:endParaRPr lang="en-US" sz="28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2800" b="1" dirty="0">
                <a:solidFill>
                  <a:srgbClr val="1B35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à Câmara Municipal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11480" y="1353312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7A6E62"/>
                </a:solidFill>
              </a:rPr>
              <a:t>Versão reforçada — papéis específicos além do apoio institucional genérico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11480" y="1828800"/>
            <a:ext cx="4251960" cy="950976"/>
          </a:xfrm>
          <a:prstGeom prst="rect">
            <a:avLst/>
          </a:prstGeom>
          <a:solidFill>
            <a:srgbClr val="F5EDE0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11480" y="1828800"/>
            <a:ext cx="50292" cy="950976"/>
          </a:xfrm>
          <a:prstGeom prst="rect">
            <a:avLst/>
          </a:prstGeom>
          <a:solidFill>
            <a:srgbClr val="2D5C42"/>
          </a:solidFill>
          <a:ln/>
        </p:spPr>
      </p:sp>
      <p:sp>
        <p:nvSpPr>
          <p:cNvPr id="7" name="Text 5"/>
          <p:cNvSpPr/>
          <p:nvPr/>
        </p:nvSpPr>
        <p:spPr>
          <a:xfrm>
            <a:off x="539496" y="1901952"/>
            <a:ext cx="4572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35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69848" y="19202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B3527"/>
                </a:solidFill>
              </a:rPr>
              <a:t>Parceiro Fundador &amp; Anfitrião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1069848" y="2212848"/>
            <a:ext cx="320040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80" dirty="0">
                <a:solidFill>
                  <a:srgbClr val="7A6E62"/>
                </a:solidFill>
              </a:rPr>
              <a:t>Validação institucional, cedência de espaços históricos (Castelo, Paço dos Duques, Praça de Santiago), representação nas sessões plenárias e co-branding em toda a comunicação.</a:t>
            </a:r>
            <a:endParaRPr lang="en-US" sz="780" dirty="0"/>
          </a:p>
        </p:txBody>
      </p:sp>
      <p:sp>
        <p:nvSpPr>
          <p:cNvPr id="10" name="Shape 8"/>
          <p:cNvSpPr/>
          <p:nvPr/>
        </p:nvSpPr>
        <p:spPr>
          <a:xfrm>
            <a:off x="4818888" y="1828800"/>
            <a:ext cx="4251960" cy="950976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818888" y="1828800"/>
            <a:ext cx="50292" cy="950976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12" name="Text 10"/>
          <p:cNvSpPr/>
          <p:nvPr/>
        </p:nvSpPr>
        <p:spPr>
          <a:xfrm>
            <a:off x="4946904" y="1901952"/>
            <a:ext cx="4572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DB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477256" y="19202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D5A3"/>
                </a:solidFill>
              </a:rPr>
              <a:t>Coordenação do Mapeamento de Produtores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5477256" y="2212848"/>
            <a:ext cx="320040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80" dirty="0">
                <a:solidFill>
                  <a:srgbClr val="A09070"/>
                </a:solidFill>
              </a:rPr>
              <a:t>A Câmara coordena o levantamento e pré-selecção de produtores, artesãos, AL e guias locais elegíveis — utilizando a sua rede de associações e juntas de freguesia.</a:t>
            </a:r>
            <a:endParaRPr lang="en-US" sz="780" dirty="0"/>
          </a:p>
        </p:txBody>
      </p:sp>
      <p:sp>
        <p:nvSpPr>
          <p:cNvPr id="15" name="Shape 13"/>
          <p:cNvSpPr/>
          <p:nvPr/>
        </p:nvSpPr>
        <p:spPr>
          <a:xfrm>
            <a:off x="8339328" y="1901952"/>
            <a:ext cx="640080" cy="201168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16" name="Text 14"/>
          <p:cNvSpPr/>
          <p:nvPr/>
        </p:nvSpPr>
        <p:spPr>
          <a:xfrm>
            <a:off x="8339328" y="1901952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50" b="1" spc="100" kern="0" dirty="0">
                <a:solidFill>
                  <a:srgbClr val="0B0E09"/>
                </a:solidFill>
              </a:rPr>
              <a:t>NOVO</a:t>
            </a:r>
            <a:endParaRPr lang="en-US" sz="650" dirty="0"/>
          </a:p>
        </p:txBody>
      </p:sp>
      <p:sp>
        <p:nvSpPr>
          <p:cNvPr id="17" name="Shape 15"/>
          <p:cNvSpPr/>
          <p:nvPr/>
        </p:nvSpPr>
        <p:spPr>
          <a:xfrm>
            <a:off x="411480" y="2907792"/>
            <a:ext cx="4251960" cy="950976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11480" y="2907792"/>
            <a:ext cx="50292" cy="950976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19" name="Text 17"/>
          <p:cNvSpPr/>
          <p:nvPr/>
        </p:nvSpPr>
        <p:spPr>
          <a:xfrm>
            <a:off x="539496" y="2980944"/>
            <a:ext cx="4572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DB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1069848" y="2999232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D5A3"/>
                </a:solidFill>
              </a:rPr>
              <a:t>Protocolo 'Compra Local Primeiro'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1069848" y="3291840"/>
            <a:ext cx="320040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80" dirty="0">
                <a:solidFill>
                  <a:srgbClr val="A09070"/>
                </a:solidFill>
              </a:rPr>
              <a:t>A Câmara valida e certifica o protocolo de compra local, assegurando que os fornecedores seleccionados cumprem critérios de localização, qualidade e sustentabilidade.</a:t>
            </a:r>
            <a:endParaRPr lang="en-US" sz="780" dirty="0"/>
          </a:p>
        </p:txBody>
      </p:sp>
      <p:sp>
        <p:nvSpPr>
          <p:cNvPr id="22" name="Shape 20"/>
          <p:cNvSpPr/>
          <p:nvPr/>
        </p:nvSpPr>
        <p:spPr>
          <a:xfrm>
            <a:off x="3931920" y="2980944"/>
            <a:ext cx="640080" cy="201168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23" name="Text 21"/>
          <p:cNvSpPr/>
          <p:nvPr/>
        </p:nvSpPr>
        <p:spPr>
          <a:xfrm>
            <a:off x="3931920" y="2980944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50" b="1" spc="100" kern="0" dirty="0">
                <a:solidFill>
                  <a:srgbClr val="0B0E09"/>
                </a:solidFill>
              </a:rPr>
              <a:t>NOVO</a:t>
            </a:r>
            <a:endParaRPr lang="en-US" sz="650" dirty="0"/>
          </a:p>
        </p:txBody>
      </p:sp>
      <p:sp>
        <p:nvSpPr>
          <p:cNvPr id="24" name="Shape 22"/>
          <p:cNvSpPr/>
          <p:nvPr/>
        </p:nvSpPr>
        <p:spPr>
          <a:xfrm>
            <a:off x="4818888" y="2907792"/>
            <a:ext cx="4251960" cy="950976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818888" y="2907792"/>
            <a:ext cx="50292" cy="950976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26" name="Text 24"/>
          <p:cNvSpPr/>
          <p:nvPr/>
        </p:nvSpPr>
        <p:spPr>
          <a:xfrm>
            <a:off x="4946904" y="2980944"/>
            <a:ext cx="4572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DB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5477256" y="2999232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D5A3"/>
                </a:solidFill>
              </a:rPr>
              <a:t>Programa 'Dormir no Território'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5477256" y="3291840"/>
            <a:ext cx="320040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80" dirty="0">
                <a:solidFill>
                  <a:srgbClr val="A09070"/>
                </a:solidFill>
              </a:rPr>
              <a:t>Articulação com AHRESP e associações locais para mapear e integrar o Alojamento Local do concelho — garantindo que ≥30% dos operadores ficam em AL vimaranense.</a:t>
            </a:r>
            <a:endParaRPr lang="en-US" sz="780" dirty="0"/>
          </a:p>
        </p:txBody>
      </p:sp>
      <p:sp>
        <p:nvSpPr>
          <p:cNvPr id="29" name="Shape 27"/>
          <p:cNvSpPr/>
          <p:nvPr/>
        </p:nvSpPr>
        <p:spPr>
          <a:xfrm>
            <a:off x="8339328" y="2980944"/>
            <a:ext cx="640080" cy="201168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30" name="Text 28"/>
          <p:cNvSpPr/>
          <p:nvPr/>
        </p:nvSpPr>
        <p:spPr>
          <a:xfrm>
            <a:off x="8339328" y="2980944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50" b="1" spc="100" kern="0" dirty="0">
                <a:solidFill>
                  <a:srgbClr val="0B0E09"/>
                </a:solidFill>
              </a:rPr>
              <a:t>NOVO</a:t>
            </a:r>
            <a:endParaRPr lang="en-US" sz="650" dirty="0"/>
          </a:p>
        </p:txBody>
      </p:sp>
      <p:sp>
        <p:nvSpPr>
          <p:cNvPr id="31" name="Shape 29"/>
          <p:cNvSpPr/>
          <p:nvPr/>
        </p:nvSpPr>
        <p:spPr>
          <a:xfrm>
            <a:off x="411480" y="3986784"/>
            <a:ext cx="4251960" cy="950976"/>
          </a:xfrm>
          <a:prstGeom prst="rect">
            <a:avLst/>
          </a:prstGeom>
          <a:solidFill>
            <a:srgbClr val="F5EDE0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411480" y="3986784"/>
            <a:ext cx="50292" cy="950976"/>
          </a:xfrm>
          <a:prstGeom prst="rect">
            <a:avLst/>
          </a:prstGeom>
          <a:solidFill>
            <a:srgbClr val="2D5C42"/>
          </a:solidFill>
          <a:ln/>
        </p:spPr>
      </p:sp>
      <p:sp>
        <p:nvSpPr>
          <p:cNvPr id="33" name="Text 31"/>
          <p:cNvSpPr/>
          <p:nvPr/>
        </p:nvSpPr>
        <p:spPr>
          <a:xfrm>
            <a:off x="539496" y="4059936"/>
            <a:ext cx="4572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35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1069848" y="4078224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B3527"/>
                </a:solidFill>
              </a:rPr>
              <a:t>Candidatura ao Portugal Events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1069848" y="4370832"/>
            <a:ext cx="320040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80" dirty="0">
                <a:solidFill>
                  <a:srgbClr val="7A6E62"/>
                </a:solidFill>
              </a:rPr>
              <a:t>Co-candidatura ao programa Portugal Events do Turismo de Portugal. A participação da Câmara é determinante para aprovação. Prazo: 1 de Setembro de 2025.</a:t>
            </a:r>
            <a:endParaRPr lang="en-US" sz="780" dirty="0"/>
          </a:p>
        </p:txBody>
      </p:sp>
      <p:sp>
        <p:nvSpPr>
          <p:cNvPr id="36" name="Shape 34"/>
          <p:cNvSpPr/>
          <p:nvPr/>
        </p:nvSpPr>
        <p:spPr>
          <a:xfrm>
            <a:off x="4818888" y="3986784"/>
            <a:ext cx="4251960" cy="950976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4818888" y="3986784"/>
            <a:ext cx="50292" cy="950976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38" name="Text 36"/>
          <p:cNvSpPr/>
          <p:nvPr/>
        </p:nvSpPr>
        <p:spPr>
          <a:xfrm>
            <a:off x="4946904" y="4059936"/>
            <a:ext cx="4572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DB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2000" dirty="0"/>
          </a:p>
        </p:txBody>
      </p:sp>
      <p:sp>
        <p:nvSpPr>
          <p:cNvPr id="39" name="Text 37"/>
          <p:cNvSpPr/>
          <p:nvPr/>
        </p:nvSpPr>
        <p:spPr>
          <a:xfrm>
            <a:off x="5477256" y="4078224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D5A3"/>
                </a:solidFill>
              </a:rPr>
              <a:t>Relatório de Impacto Público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5477256" y="4370832"/>
            <a:ext cx="320040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80" dirty="0">
                <a:solidFill>
                  <a:srgbClr val="A09070"/>
                </a:solidFill>
              </a:rPr>
              <a:t>A Câmara recebe relatório completo pós-evento — métricas de ecossistema, compras locais, emprego gerado, acordos firmados — para publicação e prestação de contas.</a:t>
            </a:r>
            <a:endParaRPr lang="en-US" sz="780" dirty="0"/>
          </a:p>
        </p:txBody>
      </p:sp>
      <p:sp>
        <p:nvSpPr>
          <p:cNvPr id="41" name="Shape 39"/>
          <p:cNvSpPr/>
          <p:nvPr/>
        </p:nvSpPr>
        <p:spPr>
          <a:xfrm>
            <a:off x="8339328" y="4059936"/>
            <a:ext cx="640080" cy="201168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42" name="Text 40"/>
          <p:cNvSpPr/>
          <p:nvPr/>
        </p:nvSpPr>
        <p:spPr>
          <a:xfrm>
            <a:off x="8339328" y="4059936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50" b="1" spc="100" kern="0" dirty="0">
                <a:solidFill>
                  <a:srgbClr val="0B0E09"/>
                </a:solidFill>
              </a:rPr>
              <a:t>NOVO</a:t>
            </a:r>
            <a:endParaRPr lang="en-US" sz="650" dirty="0"/>
          </a:p>
        </p:txBody>
      </p:sp>
      <p:sp>
        <p:nvSpPr>
          <p:cNvPr id="43" name="Shape 41"/>
          <p:cNvSpPr/>
          <p:nvPr/>
        </p:nvSpPr>
        <p:spPr>
          <a:xfrm>
            <a:off x="0" y="4828032"/>
            <a:ext cx="9144000" cy="310896"/>
          </a:xfrm>
          <a:prstGeom prst="rect">
            <a:avLst/>
          </a:prstGeom>
          <a:solidFill>
            <a:srgbClr val="0B0E09"/>
          </a:solidFill>
          <a:ln/>
        </p:spPr>
      </p:sp>
      <p:sp>
        <p:nvSpPr>
          <p:cNvPr id="44" name="Text 42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50" spc="80" kern="0" dirty="0">
                <a:solidFill>
                  <a:srgbClr val="504030"/>
                </a:solidFill>
              </a:rPr>
              <a:t>11 · PLANO DE ACÇÃO · Berço da Nação · ORIGIN Summit · Guimarães 2027</a:t>
            </a:r>
            <a:endParaRPr lang="en-US" sz="6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0E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256032"/>
            <a:ext cx="8229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00" b="1" spc="300" kern="0" dirty="0">
                <a:solidFill>
                  <a:srgbClr val="DDB840"/>
                </a:solidFill>
              </a:rPr>
              <a:t>12 · ANÁLISE DE RISCO &amp; VISÃO PLURIANUAL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8229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600" b="1" dirty="0">
                <a:solidFill>
                  <a:srgbClr val="F0D8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Riscos identificados</a:t>
            </a:r>
            <a:endParaRPr lang="en-US" sz="26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2600" b="1" dirty="0">
                <a:solidFill>
                  <a:srgbClr val="F0D8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 crescimento 2027–2029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1737360"/>
            <a:ext cx="5303520" cy="457200"/>
          </a:xfrm>
          <a:prstGeom prst="rect">
            <a:avLst/>
          </a:prstGeom>
          <a:solidFill>
            <a:srgbClr val="162A1E"/>
          </a:solidFill>
          <a:ln/>
        </p:spPr>
      </p:sp>
      <p:sp>
        <p:nvSpPr>
          <p:cNvPr id="6" name="Shape 4"/>
          <p:cNvSpPr/>
          <p:nvPr/>
        </p:nvSpPr>
        <p:spPr>
          <a:xfrm>
            <a:off x="411480" y="1737360"/>
            <a:ext cx="50292" cy="457200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7" name="Text 5"/>
          <p:cNvSpPr/>
          <p:nvPr/>
        </p:nvSpPr>
        <p:spPr>
          <a:xfrm>
            <a:off x="530352" y="1792224"/>
            <a:ext cx="2286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Inscrições abaixo da meta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530352" y="1984248"/>
            <a:ext cx="2286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07060"/>
                </a:solidFill>
              </a:rPr>
              <a:t>Prob: Média · Impacto: Alto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2926080" y="1801368"/>
            <a:ext cx="27432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50" dirty="0">
                <a:solidFill>
                  <a:srgbClr val="A09070"/>
                </a:solidFill>
              </a:rPr>
              <a:t>Gatilho Cenário A a 8 meses; campanha nos mercados prioritários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411480" y="2267712"/>
            <a:ext cx="5303520" cy="457200"/>
          </a:xfrm>
          <a:prstGeom prst="rect">
            <a:avLst/>
          </a:prstGeom>
          <a:solidFill>
            <a:srgbClr val="162A1E"/>
          </a:solidFill>
          <a:ln/>
        </p:spPr>
      </p:sp>
      <p:sp>
        <p:nvSpPr>
          <p:cNvPr id="11" name="Shape 9"/>
          <p:cNvSpPr/>
          <p:nvPr/>
        </p:nvSpPr>
        <p:spPr>
          <a:xfrm>
            <a:off x="411480" y="2267712"/>
            <a:ext cx="50292" cy="457200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12" name="Text 10"/>
          <p:cNvSpPr/>
          <p:nvPr/>
        </p:nvSpPr>
        <p:spPr>
          <a:xfrm>
            <a:off x="530352" y="2322576"/>
            <a:ext cx="2286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Patrocínios não atingidos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530352" y="2514600"/>
            <a:ext cx="2286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07060"/>
                </a:solidFill>
              </a:rPr>
              <a:t>Prob: Média · Impacto: Alto</a:t>
            </a:r>
            <a:endParaRPr lang="en-US" sz="700" dirty="0"/>
          </a:p>
        </p:txBody>
      </p:sp>
      <p:sp>
        <p:nvSpPr>
          <p:cNvPr id="14" name="Text 12"/>
          <p:cNvSpPr/>
          <p:nvPr/>
        </p:nvSpPr>
        <p:spPr>
          <a:xfrm>
            <a:off x="2926080" y="2331720"/>
            <a:ext cx="27432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50" dirty="0">
                <a:solidFill>
                  <a:srgbClr val="A09070"/>
                </a:solidFill>
              </a:rPr>
              <a:t>Gatilho redução despesas a 6 meses; lista alternativa pré-definida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411480" y="2798064"/>
            <a:ext cx="5303520" cy="457200"/>
          </a:xfrm>
          <a:prstGeom prst="rect">
            <a:avLst/>
          </a:prstGeom>
          <a:solidFill>
            <a:srgbClr val="162A1E"/>
          </a:solidFill>
          <a:ln/>
        </p:spPr>
      </p:sp>
      <p:sp>
        <p:nvSpPr>
          <p:cNvPr id="16" name="Shape 14"/>
          <p:cNvSpPr/>
          <p:nvPr/>
        </p:nvSpPr>
        <p:spPr>
          <a:xfrm>
            <a:off x="411480" y="2798064"/>
            <a:ext cx="50292" cy="457200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17" name="Text 15"/>
          <p:cNvSpPr/>
          <p:nvPr/>
        </p:nvSpPr>
        <p:spPr>
          <a:xfrm>
            <a:off x="530352" y="2852928"/>
            <a:ext cx="2286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Saída de parceiro âncora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530352" y="3044952"/>
            <a:ext cx="2286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07060"/>
                </a:solidFill>
              </a:rPr>
              <a:t>Prob: Baixa · Impacto: Alto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2926080" y="2862072"/>
            <a:ext cx="27432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50" dirty="0">
                <a:solidFill>
                  <a:srgbClr val="A09070"/>
                </a:solidFill>
              </a:rPr>
              <a:t>Lista de substitutos; cláusula de saída nos contratos (aviso 90 dias)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411480" y="3328416"/>
            <a:ext cx="5303520" cy="457200"/>
          </a:xfrm>
          <a:prstGeom prst="rect">
            <a:avLst/>
          </a:prstGeom>
          <a:solidFill>
            <a:srgbClr val="162A1E"/>
          </a:solidFill>
          <a:ln/>
        </p:spPr>
      </p:sp>
      <p:sp>
        <p:nvSpPr>
          <p:cNvPr id="21" name="Shape 19"/>
          <p:cNvSpPr/>
          <p:nvPr/>
        </p:nvSpPr>
        <p:spPr>
          <a:xfrm>
            <a:off x="411480" y="3328416"/>
            <a:ext cx="50292" cy="457200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22" name="Text 20"/>
          <p:cNvSpPr/>
          <p:nvPr/>
        </p:nvSpPr>
        <p:spPr>
          <a:xfrm>
            <a:off x="530352" y="3383280"/>
            <a:ext cx="2286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Condições meteorológicas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530352" y="3575304"/>
            <a:ext cx="2286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07060"/>
                </a:solidFill>
              </a:rPr>
              <a:t>Prob: Baixa · Impacto: Médio</a:t>
            </a:r>
            <a:endParaRPr lang="en-US" sz="700" dirty="0"/>
          </a:p>
        </p:txBody>
      </p:sp>
      <p:sp>
        <p:nvSpPr>
          <p:cNvPr id="24" name="Text 22"/>
          <p:cNvSpPr/>
          <p:nvPr/>
        </p:nvSpPr>
        <p:spPr>
          <a:xfrm>
            <a:off x="2926080" y="3392424"/>
            <a:ext cx="27432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50" dirty="0">
                <a:solidFill>
                  <a:srgbClr val="A09070"/>
                </a:solidFill>
              </a:rPr>
              <a:t>Plano B famtrips em espaços cobertos; seguro de cancelamento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411480" y="3858768"/>
            <a:ext cx="5303520" cy="457200"/>
          </a:xfrm>
          <a:prstGeom prst="rect">
            <a:avLst/>
          </a:prstGeom>
          <a:solidFill>
            <a:srgbClr val="162A1E"/>
          </a:solidFill>
          <a:ln/>
        </p:spPr>
      </p:sp>
      <p:sp>
        <p:nvSpPr>
          <p:cNvPr id="26" name="Shape 24"/>
          <p:cNvSpPr/>
          <p:nvPr/>
        </p:nvSpPr>
        <p:spPr>
          <a:xfrm>
            <a:off x="411480" y="3858768"/>
            <a:ext cx="50292" cy="457200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27" name="Text 25"/>
          <p:cNvSpPr/>
          <p:nvPr/>
        </p:nvSpPr>
        <p:spPr>
          <a:xfrm>
            <a:off x="530352" y="3913632"/>
            <a:ext cx="2286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Conflito de agenda imprevisto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530352" y="4105656"/>
            <a:ext cx="2286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07060"/>
                </a:solidFill>
              </a:rPr>
              <a:t>Prob: Baixa · Impacto: Alto</a:t>
            </a:r>
            <a:endParaRPr lang="en-US" sz="700" dirty="0"/>
          </a:p>
        </p:txBody>
      </p:sp>
      <p:sp>
        <p:nvSpPr>
          <p:cNvPr id="29" name="Text 27"/>
          <p:cNvSpPr/>
          <p:nvPr/>
        </p:nvSpPr>
        <p:spPr>
          <a:xfrm>
            <a:off x="2926080" y="3922776"/>
            <a:ext cx="27432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50" dirty="0">
                <a:solidFill>
                  <a:srgbClr val="A09070"/>
                </a:solidFill>
              </a:rPr>
              <a:t>Data alternativa reservada (semana seguinte)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5943600" y="1600200"/>
            <a:ext cx="2834640" cy="3566160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5943600" y="1600200"/>
            <a:ext cx="2834640" cy="50292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32" name="Text 30"/>
          <p:cNvSpPr/>
          <p:nvPr/>
        </p:nvSpPr>
        <p:spPr>
          <a:xfrm>
            <a:off x="6053328" y="1682496"/>
            <a:ext cx="2606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C49A28"/>
                </a:solidFill>
              </a:rPr>
              <a:t>VISÃO 2027–2029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6035040" y="2029968"/>
            <a:ext cx="2606040" cy="868680"/>
          </a:xfrm>
          <a:prstGeom prst="rect">
            <a:avLst/>
          </a:prstGeom>
          <a:solidFill>
            <a:srgbClr val="162A1E"/>
          </a:solidFill>
          <a:ln/>
        </p:spPr>
      </p:sp>
      <p:sp>
        <p:nvSpPr>
          <p:cNvPr id="34" name="Shape 32"/>
          <p:cNvSpPr/>
          <p:nvPr/>
        </p:nvSpPr>
        <p:spPr>
          <a:xfrm>
            <a:off x="6035040" y="2029968"/>
            <a:ext cx="36576" cy="868680"/>
          </a:xfrm>
          <a:prstGeom prst="rect">
            <a:avLst/>
          </a:prstGeom>
          <a:solidFill>
            <a:srgbClr val="DDB840"/>
          </a:solidFill>
          <a:ln/>
        </p:spPr>
      </p:sp>
      <p:sp>
        <p:nvSpPr>
          <p:cNvPr id="35" name="Text 33"/>
          <p:cNvSpPr/>
          <p:nvPr/>
        </p:nvSpPr>
        <p:spPr>
          <a:xfrm>
            <a:off x="6108192" y="2066544"/>
            <a:ext cx="2468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DB840"/>
                </a:solidFill>
              </a:rPr>
              <a:t>Edição 1 · 2027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6108192" y="2286000"/>
            <a:ext cx="2468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Guimarães — Berço da Nação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6108192" y="2523744"/>
            <a:ext cx="2468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07060"/>
                </a:solidFill>
              </a:rPr>
              <a:t>100–125 ops</a:t>
            </a:r>
            <a:endParaRPr lang="en-US" sz="750" dirty="0"/>
          </a:p>
        </p:txBody>
      </p:sp>
      <p:sp>
        <p:nvSpPr>
          <p:cNvPr id="38" name="Shape 36"/>
          <p:cNvSpPr/>
          <p:nvPr/>
        </p:nvSpPr>
        <p:spPr>
          <a:xfrm>
            <a:off x="6035040" y="3035808"/>
            <a:ext cx="2606040" cy="868680"/>
          </a:xfrm>
          <a:prstGeom prst="rect">
            <a:avLst/>
          </a:prstGeom>
          <a:solidFill>
            <a:srgbClr val="162A1E"/>
          </a:solidFill>
          <a:ln/>
        </p:spPr>
      </p:sp>
      <p:sp>
        <p:nvSpPr>
          <p:cNvPr id="39" name="Shape 37"/>
          <p:cNvSpPr/>
          <p:nvPr/>
        </p:nvSpPr>
        <p:spPr>
          <a:xfrm>
            <a:off x="6035040" y="3035808"/>
            <a:ext cx="36576" cy="868680"/>
          </a:xfrm>
          <a:prstGeom prst="rect">
            <a:avLst/>
          </a:prstGeom>
          <a:solidFill>
            <a:srgbClr val="DDB840"/>
          </a:solidFill>
          <a:ln/>
        </p:spPr>
      </p:sp>
      <p:sp>
        <p:nvSpPr>
          <p:cNvPr id="40" name="Text 38"/>
          <p:cNvSpPr/>
          <p:nvPr/>
        </p:nvSpPr>
        <p:spPr>
          <a:xfrm>
            <a:off x="6108192" y="3072384"/>
            <a:ext cx="2468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DB840"/>
                </a:solidFill>
              </a:rPr>
              <a:t>Edição 2 · 2028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6108192" y="3291840"/>
            <a:ext cx="2468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Pentágono — A definir</a:t>
            </a:r>
            <a:endParaRPr lang="en-US" sz="850" dirty="0"/>
          </a:p>
        </p:txBody>
      </p:sp>
      <p:sp>
        <p:nvSpPr>
          <p:cNvPr id="42" name="Text 40"/>
          <p:cNvSpPr/>
          <p:nvPr/>
        </p:nvSpPr>
        <p:spPr>
          <a:xfrm>
            <a:off x="6108192" y="3529584"/>
            <a:ext cx="2468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07060"/>
                </a:solidFill>
              </a:rPr>
              <a:t>140–160 ops</a:t>
            </a:r>
            <a:endParaRPr lang="en-US" sz="750" dirty="0"/>
          </a:p>
        </p:txBody>
      </p:sp>
      <p:sp>
        <p:nvSpPr>
          <p:cNvPr id="43" name="Shape 41"/>
          <p:cNvSpPr/>
          <p:nvPr/>
        </p:nvSpPr>
        <p:spPr>
          <a:xfrm>
            <a:off x="6035040" y="4041648"/>
            <a:ext cx="2606040" cy="868680"/>
          </a:xfrm>
          <a:prstGeom prst="rect">
            <a:avLst/>
          </a:prstGeom>
          <a:solidFill>
            <a:srgbClr val="162A1E"/>
          </a:solidFill>
          <a:ln/>
        </p:spPr>
      </p:sp>
      <p:sp>
        <p:nvSpPr>
          <p:cNvPr id="44" name="Shape 42"/>
          <p:cNvSpPr/>
          <p:nvPr/>
        </p:nvSpPr>
        <p:spPr>
          <a:xfrm>
            <a:off x="6035040" y="4041648"/>
            <a:ext cx="36576" cy="868680"/>
          </a:xfrm>
          <a:prstGeom prst="rect">
            <a:avLst/>
          </a:prstGeom>
          <a:solidFill>
            <a:srgbClr val="DDB840"/>
          </a:solidFill>
          <a:ln/>
        </p:spPr>
      </p:sp>
      <p:sp>
        <p:nvSpPr>
          <p:cNvPr id="45" name="Text 43"/>
          <p:cNvSpPr/>
          <p:nvPr/>
        </p:nvSpPr>
        <p:spPr>
          <a:xfrm>
            <a:off x="6108192" y="4078224"/>
            <a:ext cx="2468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DB840"/>
                </a:solidFill>
              </a:rPr>
              <a:t>Edição 3 · 2029</a:t>
            </a:r>
            <a:endParaRPr lang="en-US" sz="800" dirty="0"/>
          </a:p>
        </p:txBody>
      </p:sp>
      <p:sp>
        <p:nvSpPr>
          <p:cNvPr id="46" name="Text 44"/>
          <p:cNvSpPr/>
          <p:nvPr/>
        </p:nvSpPr>
        <p:spPr>
          <a:xfrm>
            <a:off x="6108192" y="4297680"/>
            <a:ext cx="2468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Pentágono — A definir</a:t>
            </a:r>
            <a:endParaRPr lang="en-US" sz="850" dirty="0"/>
          </a:p>
        </p:txBody>
      </p:sp>
      <p:sp>
        <p:nvSpPr>
          <p:cNvPr id="47" name="Text 45"/>
          <p:cNvSpPr/>
          <p:nvPr/>
        </p:nvSpPr>
        <p:spPr>
          <a:xfrm>
            <a:off x="6108192" y="4535424"/>
            <a:ext cx="2468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07060"/>
                </a:solidFill>
              </a:rPr>
              <a:t>160–200 ops</a:t>
            </a:r>
            <a:endParaRPr lang="en-US" sz="750" dirty="0"/>
          </a:p>
        </p:txBody>
      </p:sp>
      <p:sp>
        <p:nvSpPr>
          <p:cNvPr id="48" name="Shape 46"/>
          <p:cNvSpPr/>
          <p:nvPr/>
        </p:nvSpPr>
        <p:spPr>
          <a:xfrm>
            <a:off x="0" y="4828032"/>
            <a:ext cx="9144000" cy="310896"/>
          </a:xfrm>
          <a:prstGeom prst="rect">
            <a:avLst/>
          </a:prstGeom>
          <a:solidFill>
            <a:srgbClr val="060806"/>
          </a:solidFill>
          <a:ln/>
        </p:spPr>
      </p:sp>
      <p:sp>
        <p:nvSpPr>
          <p:cNvPr id="49" name="Text 47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04030"/>
                </a:solidFill>
              </a:rPr>
              <a:t>12 · RISCO &amp; VISÃO PLURIANUAL · ORIGIN Summit · Pentágono Urbano · Norte de Portugal</a:t>
            </a:r>
            <a:endParaRPr lang="en-US" sz="6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B0E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" cy="5143500"/>
          </a:xfrm>
          <a:prstGeom prst="rect">
            <a:avLst/>
          </a:prstGeom>
          <a:solidFill>
            <a:srgbClr val="C49A28">
              <a:alpha val="7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475488" y="0"/>
            <a:ext cx="9144" cy="5143500"/>
          </a:xfrm>
          <a:prstGeom prst="rect">
            <a:avLst/>
          </a:prstGeom>
          <a:solidFill>
            <a:srgbClr val="C49A28">
              <a:alpha val="7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950976" y="0"/>
            <a:ext cx="9144" cy="5143500"/>
          </a:xfrm>
          <a:prstGeom prst="rect">
            <a:avLst/>
          </a:prstGeom>
          <a:solidFill>
            <a:srgbClr val="C49A28">
              <a:alpha val="7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1426464" y="0"/>
            <a:ext cx="9144" cy="5143500"/>
          </a:xfrm>
          <a:prstGeom prst="rect">
            <a:avLst/>
          </a:prstGeom>
          <a:solidFill>
            <a:srgbClr val="C49A28">
              <a:alpha val="7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1901952" y="0"/>
            <a:ext cx="9144" cy="5143500"/>
          </a:xfrm>
          <a:prstGeom prst="rect">
            <a:avLst/>
          </a:prstGeom>
          <a:solidFill>
            <a:srgbClr val="C49A28">
              <a:alpha val="7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2377440" y="0"/>
            <a:ext cx="9144" cy="5143500"/>
          </a:xfrm>
          <a:prstGeom prst="rect">
            <a:avLst/>
          </a:prstGeom>
          <a:solidFill>
            <a:srgbClr val="C49A28">
              <a:alpha val="7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2852928" y="0"/>
            <a:ext cx="9144" cy="5143500"/>
          </a:xfrm>
          <a:prstGeom prst="rect">
            <a:avLst/>
          </a:prstGeom>
          <a:solidFill>
            <a:srgbClr val="C49A28">
              <a:alpha val="7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3328416" y="0"/>
            <a:ext cx="9144" cy="5143500"/>
          </a:xfrm>
          <a:prstGeom prst="rect">
            <a:avLst/>
          </a:prstGeom>
          <a:solidFill>
            <a:srgbClr val="C49A28">
              <a:alpha val="7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3803904" y="0"/>
            <a:ext cx="9144" cy="5143500"/>
          </a:xfrm>
          <a:prstGeom prst="rect">
            <a:avLst/>
          </a:prstGeom>
          <a:solidFill>
            <a:srgbClr val="C49A28">
              <a:alpha val="7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4279392" y="0"/>
            <a:ext cx="9144" cy="5143500"/>
          </a:xfrm>
          <a:prstGeom prst="rect">
            <a:avLst/>
          </a:prstGeom>
          <a:solidFill>
            <a:srgbClr val="C49A28">
              <a:alpha val="7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4754880" y="0"/>
            <a:ext cx="9144" cy="5143500"/>
          </a:xfrm>
          <a:prstGeom prst="rect">
            <a:avLst/>
          </a:prstGeom>
          <a:solidFill>
            <a:srgbClr val="C49A28">
              <a:alpha val="7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5230368" y="0"/>
            <a:ext cx="9144" cy="5143500"/>
          </a:xfrm>
          <a:prstGeom prst="rect">
            <a:avLst/>
          </a:prstGeom>
          <a:solidFill>
            <a:srgbClr val="C49A28">
              <a:alpha val="7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5705856" y="0"/>
            <a:ext cx="9144" cy="5143500"/>
          </a:xfrm>
          <a:prstGeom prst="rect">
            <a:avLst/>
          </a:prstGeom>
          <a:solidFill>
            <a:srgbClr val="C49A28">
              <a:alpha val="7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6181344" y="0"/>
            <a:ext cx="9144" cy="5143500"/>
          </a:xfrm>
          <a:prstGeom prst="rect">
            <a:avLst/>
          </a:prstGeom>
          <a:solidFill>
            <a:srgbClr val="C49A28">
              <a:alpha val="7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6656832" y="0"/>
            <a:ext cx="9144" cy="5143500"/>
          </a:xfrm>
          <a:prstGeom prst="rect">
            <a:avLst/>
          </a:prstGeom>
          <a:solidFill>
            <a:srgbClr val="C49A28">
              <a:alpha val="7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7132320" y="0"/>
            <a:ext cx="9144" cy="5143500"/>
          </a:xfrm>
          <a:prstGeom prst="rect">
            <a:avLst/>
          </a:prstGeom>
          <a:solidFill>
            <a:srgbClr val="C49A28">
              <a:alpha val="7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7607808" y="0"/>
            <a:ext cx="9144" cy="5143500"/>
          </a:xfrm>
          <a:prstGeom prst="rect">
            <a:avLst/>
          </a:prstGeom>
          <a:solidFill>
            <a:srgbClr val="C49A28">
              <a:alpha val="7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8083296" y="0"/>
            <a:ext cx="9144" cy="5143500"/>
          </a:xfrm>
          <a:prstGeom prst="rect">
            <a:avLst/>
          </a:prstGeom>
          <a:solidFill>
            <a:srgbClr val="C49A28">
              <a:alpha val="7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8558784" y="0"/>
            <a:ext cx="9144" cy="5143500"/>
          </a:xfrm>
          <a:prstGeom prst="rect">
            <a:avLst/>
          </a:prstGeom>
          <a:solidFill>
            <a:srgbClr val="C49A28">
              <a:alpha val="7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9034272" y="0"/>
            <a:ext cx="9144" cy="5143500"/>
          </a:xfrm>
          <a:prstGeom prst="rect">
            <a:avLst/>
          </a:prstGeom>
          <a:solidFill>
            <a:srgbClr val="C49A28">
              <a:alpha val="7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23" name="Shape 21"/>
          <p:cNvSpPr/>
          <p:nvPr/>
        </p:nvSpPr>
        <p:spPr>
          <a:xfrm>
            <a:off x="0" y="64008"/>
            <a:ext cx="9144000" cy="22860"/>
          </a:xfrm>
          <a:prstGeom prst="rect">
            <a:avLst/>
          </a:prstGeom>
          <a:solidFill>
            <a:srgbClr val="8B1A2A"/>
          </a:solidFill>
          <a:ln/>
        </p:spPr>
      </p:sp>
      <p:sp>
        <p:nvSpPr>
          <p:cNvPr id="24" name="Text 22"/>
          <p:cNvSpPr/>
          <p:nvPr/>
        </p:nvSpPr>
        <p:spPr>
          <a:xfrm>
            <a:off x="548640" y="1005840"/>
            <a:ext cx="4389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dirty="0">
                <a:solidFill>
                  <a:srgbClr val="807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Aqui nasceu</a:t>
            </a:r>
            <a:endParaRPr lang="en-US" sz="3800" dirty="0"/>
          </a:p>
        </p:txBody>
      </p:sp>
      <p:sp>
        <p:nvSpPr>
          <p:cNvPr id="25" name="Text 23"/>
          <p:cNvSpPr/>
          <p:nvPr/>
        </p:nvSpPr>
        <p:spPr>
          <a:xfrm>
            <a:off x="548640" y="1572768"/>
            <a:ext cx="4389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E8D5A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Portugal.</a:t>
            </a:r>
            <a:endParaRPr lang="en-US" sz="5200" dirty="0"/>
          </a:p>
        </p:txBody>
      </p:sp>
      <p:sp>
        <p:nvSpPr>
          <p:cNvPr id="26" name="Text 24"/>
          <p:cNvSpPr/>
          <p:nvPr/>
        </p:nvSpPr>
        <p:spPr>
          <a:xfrm>
            <a:off x="548640" y="2414016"/>
            <a:ext cx="43891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3000" i="1" dirty="0">
                <a:solidFill>
                  <a:srgbClr val="DDB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Aqui nasce também</a:t>
            </a:r>
            <a:endParaRPr lang="en-US" sz="3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3000" i="1" dirty="0">
                <a:solidFill>
                  <a:srgbClr val="DDB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seu futuro económico.</a:t>
            </a:r>
            <a:endParaRPr lang="en-US" sz="3000" dirty="0"/>
          </a:p>
        </p:txBody>
      </p:sp>
      <p:sp>
        <p:nvSpPr>
          <p:cNvPr id="27" name="Shape 25"/>
          <p:cNvSpPr/>
          <p:nvPr/>
        </p:nvSpPr>
        <p:spPr>
          <a:xfrm>
            <a:off x="548640" y="3493008"/>
            <a:ext cx="3474720" cy="16459"/>
          </a:xfrm>
          <a:prstGeom prst="rect">
            <a:avLst/>
          </a:prstGeom>
          <a:solidFill>
            <a:srgbClr val="C49A28">
              <a:alpha val="50000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548640" y="3639312"/>
            <a:ext cx="43891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900" i="1" dirty="0">
                <a:solidFill>
                  <a:srgbClr val="807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Berço da Nação ao Berço da Inovação.</a:t>
            </a:r>
            <a:endParaRPr lang="en-US" sz="9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900" i="1" dirty="0">
                <a:solidFill>
                  <a:srgbClr val="807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diferença entre uma boa ideia e um projecto transformador é a coragem de pôr o território no centro.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5212080" y="457200"/>
            <a:ext cx="3566160" cy="4663440"/>
          </a:xfrm>
          <a:prstGeom prst="rect">
            <a:avLst/>
          </a:prstGeom>
          <a:solidFill>
            <a:srgbClr val="1B3527">
              <a:alpha val="80000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5212080" y="457200"/>
            <a:ext cx="50292" cy="4663440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31" name="Text 29"/>
          <p:cNvSpPr/>
          <p:nvPr/>
        </p:nvSpPr>
        <p:spPr>
          <a:xfrm>
            <a:off x="5349240" y="640080"/>
            <a:ext cx="3291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C49A28"/>
                </a:solidFill>
              </a:rPr>
              <a:t>PRÓXIMOS PASSOS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5349240" y="932688"/>
            <a:ext cx="3291840" cy="13716"/>
          </a:xfrm>
          <a:prstGeom prst="rect">
            <a:avLst/>
          </a:prstGeom>
          <a:solidFill>
            <a:srgbClr val="1B3527"/>
          </a:solidFill>
          <a:ln/>
        </p:spPr>
      </p:sp>
      <p:sp>
        <p:nvSpPr>
          <p:cNvPr id="33" name="Shape 31"/>
          <p:cNvSpPr/>
          <p:nvPr/>
        </p:nvSpPr>
        <p:spPr>
          <a:xfrm>
            <a:off x="5349240" y="1097280"/>
            <a:ext cx="3291840" cy="594360"/>
          </a:xfrm>
          <a:prstGeom prst="rect">
            <a:avLst/>
          </a:prstGeom>
          <a:solidFill>
            <a:srgbClr val="162A1E"/>
          </a:solidFill>
          <a:ln/>
        </p:spPr>
      </p:sp>
      <p:sp>
        <p:nvSpPr>
          <p:cNvPr id="34" name="Shape 32"/>
          <p:cNvSpPr/>
          <p:nvPr/>
        </p:nvSpPr>
        <p:spPr>
          <a:xfrm>
            <a:off x="5394960" y="1188720"/>
            <a:ext cx="384048" cy="384048"/>
          </a:xfrm>
          <a:prstGeom prst="ellipse">
            <a:avLst/>
          </a:prstGeom>
          <a:solidFill>
            <a:srgbClr val="C49A28">
              <a:alpha val="80000"/>
            </a:srgbClr>
          </a:solidFill>
          <a:ln/>
        </p:spPr>
      </p:sp>
      <p:sp>
        <p:nvSpPr>
          <p:cNvPr id="35" name="Text 33"/>
          <p:cNvSpPr/>
          <p:nvPr/>
        </p:nvSpPr>
        <p:spPr>
          <a:xfrm>
            <a:off x="5394960" y="118872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49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852160" y="1152144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Validação da Câmara Municipal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5852160" y="1399032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07060"/>
                </a:solidFill>
              </a:rPr>
              <a:t>Aprovação do projecto como parceiro fundador</a:t>
            </a:r>
            <a:endParaRPr lang="en-US" sz="750" dirty="0"/>
          </a:p>
        </p:txBody>
      </p:sp>
      <p:sp>
        <p:nvSpPr>
          <p:cNvPr id="38" name="Shape 36"/>
          <p:cNvSpPr/>
          <p:nvPr/>
        </p:nvSpPr>
        <p:spPr>
          <a:xfrm>
            <a:off x="5349240" y="1810512"/>
            <a:ext cx="3291840" cy="594360"/>
          </a:xfrm>
          <a:prstGeom prst="rect">
            <a:avLst/>
          </a:prstGeom>
          <a:solidFill>
            <a:srgbClr val="162A1E"/>
          </a:solidFill>
          <a:ln/>
        </p:spPr>
      </p:sp>
      <p:sp>
        <p:nvSpPr>
          <p:cNvPr id="39" name="Shape 37"/>
          <p:cNvSpPr/>
          <p:nvPr/>
        </p:nvSpPr>
        <p:spPr>
          <a:xfrm>
            <a:off x="5394960" y="1901952"/>
            <a:ext cx="384048" cy="384048"/>
          </a:xfrm>
          <a:prstGeom prst="ellipse">
            <a:avLst/>
          </a:prstGeom>
          <a:solidFill>
            <a:srgbClr val="C49A28">
              <a:alpha val="80000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5394960" y="190195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49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5852160" y="1865376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Mapeamento do Ecossistema</a:t>
            </a:r>
            <a:endParaRPr lang="en-US" sz="850" dirty="0"/>
          </a:p>
        </p:txBody>
      </p:sp>
      <p:sp>
        <p:nvSpPr>
          <p:cNvPr id="42" name="Text 40"/>
          <p:cNvSpPr/>
          <p:nvPr/>
        </p:nvSpPr>
        <p:spPr>
          <a:xfrm>
            <a:off x="5852160" y="2112264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07060"/>
                </a:solidFill>
              </a:rPr>
              <a:t>Levantamento produtores, AL, guias e artesãos elegíveis</a:t>
            </a:r>
            <a:endParaRPr lang="en-US" sz="750" dirty="0"/>
          </a:p>
        </p:txBody>
      </p:sp>
      <p:sp>
        <p:nvSpPr>
          <p:cNvPr id="43" name="Shape 41"/>
          <p:cNvSpPr/>
          <p:nvPr/>
        </p:nvSpPr>
        <p:spPr>
          <a:xfrm>
            <a:off x="5349240" y="2523744"/>
            <a:ext cx="3291840" cy="594360"/>
          </a:xfrm>
          <a:prstGeom prst="rect">
            <a:avLst/>
          </a:prstGeom>
          <a:solidFill>
            <a:srgbClr val="162A1E"/>
          </a:solidFill>
          <a:ln/>
        </p:spPr>
      </p:sp>
      <p:sp>
        <p:nvSpPr>
          <p:cNvPr id="44" name="Shape 42"/>
          <p:cNvSpPr/>
          <p:nvPr/>
        </p:nvSpPr>
        <p:spPr>
          <a:xfrm>
            <a:off x="5394960" y="2615184"/>
            <a:ext cx="384048" cy="384048"/>
          </a:xfrm>
          <a:prstGeom prst="ellipse">
            <a:avLst/>
          </a:prstGeom>
          <a:solidFill>
            <a:srgbClr val="C49A28">
              <a:alpha val="80000"/>
            </a:srgbClr>
          </a:solidFill>
          <a:ln/>
        </p:spPr>
      </p:sp>
      <p:sp>
        <p:nvSpPr>
          <p:cNvPr id="45" name="Text 43"/>
          <p:cNvSpPr/>
          <p:nvPr/>
        </p:nvSpPr>
        <p:spPr>
          <a:xfrm>
            <a:off x="5394960" y="261518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49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5852160" y="2578608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Candidatura Portugal Events</a:t>
            </a:r>
            <a:endParaRPr lang="en-US" sz="850" dirty="0"/>
          </a:p>
        </p:txBody>
      </p:sp>
      <p:sp>
        <p:nvSpPr>
          <p:cNvPr id="47" name="Text 45"/>
          <p:cNvSpPr/>
          <p:nvPr/>
        </p:nvSpPr>
        <p:spPr>
          <a:xfrm>
            <a:off x="5852160" y="2825496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07060"/>
                </a:solidFill>
              </a:rPr>
              <a:t>Submissão até 1 Set. 2025 — co-candidatura Câmara + organização</a:t>
            </a:r>
            <a:endParaRPr lang="en-US" sz="750" dirty="0"/>
          </a:p>
        </p:txBody>
      </p:sp>
      <p:sp>
        <p:nvSpPr>
          <p:cNvPr id="48" name="Shape 46"/>
          <p:cNvSpPr/>
          <p:nvPr/>
        </p:nvSpPr>
        <p:spPr>
          <a:xfrm>
            <a:off x="5349240" y="3236976"/>
            <a:ext cx="3291840" cy="594360"/>
          </a:xfrm>
          <a:prstGeom prst="rect">
            <a:avLst/>
          </a:prstGeom>
          <a:solidFill>
            <a:srgbClr val="162A1E"/>
          </a:solidFill>
          <a:ln/>
        </p:spPr>
      </p:sp>
      <p:sp>
        <p:nvSpPr>
          <p:cNvPr id="49" name="Shape 47"/>
          <p:cNvSpPr/>
          <p:nvPr/>
        </p:nvSpPr>
        <p:spPr>
          <a:xfrm>
            <a:off x="5394960" y="3328416"/>
            <a:ext cx="384048" cy="384048"/>
          </a:xfrm>
          <a:prstGeom prst="ellipse">
            <a:avLst/>
          </a:prstGeom>
          <a:solidFill>
            <a:srgbClr val="C49A28">
              <a:alpha val="80000"/>
            </a:srgbClr>
          </a:solidFill>
          <a:ln/>
        </p:spPr>
      </p:sp>
      <p:sp>
        <p:nvSpPr>
          <p:cNvPr id="50" name="Text 48"/>
          <p:cNvSpPr/>
          <p:nvPr/>
        </p:nvSpPr>
        <p:spPr>
          <a:xfrm>
            <a:off x="5394960" y="3328416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49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5852160" y="3291840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Protocolo Compra Local</a:t>
            </a:r>
            <a:endParaRPr lang="en-US" sz="850" dirty="0"/>
          </a:p>
        </p:txBody>
      </p:sp>
      <p:sp>
        <p:nvSpPr>
          <p:cNvPr id="52" name="Text 50"/>
          <p:cNvSpPr/>
          <p:nvPr/>
        </p:nvSpPr>
        <p:spPr>
          <a:xfrm>
            <a:off x="5852160" y="3538728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07060"/>
                </a:solidFill>
              </a:rPr>
              <a:t>Definição e publicação dos critérios de selecção</a:t>
            </a:r>
            <a:endParaRPr lang="en-US" sz="750" dirty="0"/>
          </a:p>
        </p:txBody>
      </p:sp>
      <p:sp>
        <p:nvSpPr>
          <p:cNvPr id="53" name="Shape 51"/>
          <p:cNvSpPr/>
          <p:nvPr/>
        </p:nvSpPr>
        <p:spPr>
          <a:xfrm>
            <a:off x="5349240" y="3950208"/>
            <a:ext cx="3291840" cy="594360"/>
          </a:xfrm>
          <a:prstGeom prst="rect">
            <a:avLst/>
          </a:prstGeom>
          <a:solidFill>
            <a:srgbClr val="162A1E"/>
          </a:solidFill>
          <a:ln/>
        </p:spPr>
      </p:sp>
      <p:sp>
        <p:nvSpPr>
          <p:cNvPr id="54" name="Shape 52"/>
          <p:cNvSpPr/>
          <p:nvPr/>
        </p:nvSpPr>
        <p:spPr>
          <a:xfrm>
            <a:off x="5394960" y="4041648"/>
            <a:ext cx="384048" cy="384048"/>
          </a:xfrm>
          <a:prstGeom prst="ellipse">
            <a:avLst/>
          </a:prstGeom>
          <a:solidFill>
            <a:srgbClr val="C49A28">
              <a:alpha val="80000"/>
            </a:srgbClr>
          </a:solidFill>
          <a:ln/>
        </p:spPr>
      </p:sp>
      <p:sp>
        <p:nvSpPr>
          <p:cNvPr id="55" name="Text 53"/>
          <p:cNvSpPr/>
          <p:nvPr/>
        </p:nvSpPr>
        <p:spPr>
          <a:xfrm>
            <a:off x="5394960" y="404164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49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100" dirty="0"/>
          </a:p>
        </p:txBody>
      </p:sp>
      <p:sp>
        <p:nvSpPr>
          <p:cNvPr id="56" name="Text 54"/>
          <p:cNvSpPr/>
          <p:nvPr/>
        </p:nvSpPr>
        <p:spPr>
          <a:xfrm>
            <a:off x="5852160" y="4005072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Lançamento das Inscrições</a:t>
            </a:r>
            <a:endParaRPr lang="en-US" sz="850" dirty="0"/>
          </a:p>
        </p:txBody>
      </p:sp>
      <p:sp>
        <p:nvSpPr>
          <p:cNvPr id="57" name="Text 55"/>
          <p:cNvSpPr/>
          <p:nvPr/>
        </p:nvSpPr>
        <p:spPr>
          <a:xfrm>
            <a:off x="5852160" y="4251960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07060"/>
                </a:solidFill>
              </a:rPr>
              <a:t>Abertura a operadores internacionais — ORIGIN Summit 2027</a:t>
            </a:r>
            <a:endParaRPr lang="en-US" sz="750" dirty="0"/>
          </a:p>
        </p:txBody>
      </p:sp>
      <p:sp>
        <p:nvSpPr>
          <p:cNvPr id="58" name="Shape 56"/>
          <p:cNvSpPr/>
          <p:nvPr/>
        </p:nvSpPr>
        <p:spPr>
          <a:xfrm>
            <a:off x="5349240" y="4681728"/>
            <a:ext cx="3291840" cy="329184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59" name="Text 57"/>
          <p:cNvSpPr/>
          <p:nvPr/>
        </p:nvSpPr>
        <p:spPr>
          <a:xfrm>
            <a:off x="5349240" y="4681728"/>
            <a:ext cx="32918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B3527"/>
                </a:solidFill>
              </a:rPr>
              <a:t>info@bercodobundo.pt  ·  visitguimaraes.travel</a:t>
            </a:r>
            <a:endParaRPr lang="en-US" sz="800" dirty="0"/>
          </a:p>
        </p:txBody>
      </p:sp>
      <p:sp>
        <p:nvSpPr>
          <p:cNvPr id="60" name="Shape 58"/>
          <p:cNvSpPr/>
          <p:nvPr/>
        </p:nvSpPr>
        <p:spPr>
          <a:xfrm>
            <a:off x="0" y="4828032"/>
            <a:ext cx="9144000" cy="310896"/>
          </a:xfrm>
          <a:prstGeom prst="rect">
            <a:avLst/>
          </a:prstGeom>
          <a:solidFill>
            <a:srgbClr val="060806"/>
          </a:solidFill>
          <a:ln/>
        </p:spPr>
      </p:sp>
      <p:sp>
        <p:nvSpPr>
          <p:cNvPr id="61" name="Text 59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50" spc="80" kern="0" dirty="0">
                <a:solidFill>
                  <a:srgbClr val="504030"/>
                </a:solidFill>
              </a:rPr>
              <a:t>BERÇO DA NAÇÃO · ORIGIN SUMMIT · GUIMARÃES 2027 · CÂMARA MUNICIPAL DE GUIMARÃES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8229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00" b="1" spc="300" kern="0" dirty="0">
                <a:solidFill>
                  <a:srgbClr val="C49A28"/>
                </a:solidFill>
              </a:rPr>
              <a:t>00 · SÍNTESE EXECUTIVA</a:t>
            </a:r>
            <a:endParaRPr lang="en-US" sz="700" dirty="0"/>
          </a:p>
        </p:txBody>
      </p:sp>
      <p:sp>
        <p:nvSpPr>
          <p:cNvPr id="3" name="Text 1"/>
          <p:cNvSpPr/>
          <p:nvPr/>
        </p:nvSpPr>
        <p:spPr>
          <a:xfrm>
            <a:off x="411480" y="475488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2800" b="1" dirty="0">
                <a:solidFill>
                  <a:srgbClr val="1B35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foi validado</a:t>
            </a:r>
            <a:endParaRPr lang="en-US" sz="28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2800" b="1" dirty="0">
                <a:solidFill>
                  <a:srgbClr val="1B35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 o que reforçamos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11480" y="1426464"/>
            <a:ext cx="5029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7A6E62"/>
                </a:solidFill>
              </a:rPr>
              <a:t>Análise crítica independente · Processo selectivo de validação · ORIGIN Summit / Berço da Nação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1828800"/>
            <a:ext cx="2743200" cy="3090672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11480" y="1828800"/>
            <a:ext cx="2743200" cy="50292"/>
          </a:xfrm>
          <a:prstGeom prst="rect">
            <a:avLst/>
          </a:prstGeom>
          <a:solidFill>
            <a:srgbClr val="4A8A62"/>
          </a:solidFill>
          <a:ln/>
        </p:spPr>
      </p:sp>
      <p:sp>
        <p:nvSpPr>
          <p:cNvPr id="7" name="Text 5"/>
          <p:cNvSpPr/>
          <p:nvPr/>
        </p:nvSpPr>
        <p:spPr>
          <a:xfrm>
            <a:off x="539496" y="1920240"/>
            <a:ext cx="2514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A8A62"/>
                </a:solidFill>
              </a:rPr>
              <a:t>✅ O que está forte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39496" y="2304288"/>
            <a:ext cx="2514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20" dirty="0">
                <a:solidFill>
                  <a:srgbClr val="A09078"/>
                </a:solidFill>
              </a:rPr>
              <a:t>▸  Posicionamento 900 Anos — único e incomparável</a:t>
            </a:r>
            <a:endParaRPr lang="en-US" sz="820" dirty="0"/>
          </a:p>
        </p:txBody>
      </p:sp>
      <p:sp>
        <p:nvSpPr>
          <p:cNvPr id="9" name="Text 7"/>
          <p:cNvSpPr/>
          <p:nvPr/>
        </p:nvSpPr>
        <p:spPr>
          <a:xfrm>
            <a:off x="539496" y="2761488"/>
            <a:ext cx="2514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20" dirty="0">
                <a:solidFill>
                  <a:srgbClr val="A09078"/>
                </a:solidFill>
              </a:rPr>
              <a:t>▸  Identidade visual profissional e coerente</a:t>
            </a:r>
            <a:endParaRPr lang="en-US" sz="820" dirty="0"/>
          </a:p>
        </p:txBody>
      </p:sp>
      <p:sp>
        <p:nvSpPr>
          <p:cNvPr id="10" name="Text 8"/>
          <p:cNvSpPr/>
          <p:nvPr/>
        </p:nvSpPr>
        <p:spPr>
          <a:xfrm>
            <a:off x="539496" y="3218688"/>
            <a:ext cx="2514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20" dirty="0">
                <a:solidFill>
                  <a:srgbClr val="A09078"/>
                </a:solidFill>
              </a:rPr>
              <a:t>▸  Modelo financeiro com 3 cenários auditáveis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539496" y="3675888"/>
            <a:ext cx="2514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20" dirty="0">
                <a:solidFill>
                  <a:srgbClr val="A09078"/>
                </a:solidFill>
              </a:rPr>
              <a:t>▸  Estratégia Brasil com operadores nomeados</a:t>
            </a:r>
            <a:endParaRPr lang="en-US" sz="820" dirty="0"/>
          </a:p>
        </p:txBody>
      </p:sp>
      <p:sp>
        <p:nvSpPr>
          <p:cNvPr id="12" name="Text 10"/>
          <p:cNvSpPr/>
          <p:nvPr/>
        </p:nvSpPr>
        <p:spPr>
          <a:xfrm>
            <a:off x="539496" y="4133088"/>
            <a:ext cx="2514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20" dirty="0">
                <a:solidFill>
                  <a:srgbClr val="A09078"/>
                </a:solidFill>
              </a:rPr>
              <a:t>▸  Kit completo para reunião institucional</a:t>
            </a:r>
            <a:endParaRPr lang="en-US" sz="820" dirty="0"/>
          </a:p>
        </p:txBody>
      </p:sp>
      <p:sp>
        <p:nvSpPr>
          <p:cNvPr id="13" name="Shape 11"/>
          <p:cNvSpPr/>
          <p:nvPr/>
        </p:nvSpPr>
        <p:spPr>
          <a:xfrm>
            <a:off x="3319272" y="1828800"/>
            <a:ext cx="2743200" cy="3090672"/>
          </a:xfrm>
          <a:prstGeom prst="rect">
            <a:avLst/>
          </a:prstGeom>
          <a:solidFill>
            <a:srgbClr val="3A2A10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319272" y="1828800"/>
            <a:ext cx="2743200" cy="50292"/>
          </a:xfrm>
          <a:prstGeom prst="rect">
            <a:avLst/>
          </a:prstGeom>
          <a:solidFill>
            <a:srgbClr val="DDB840"/>
          </a:solidFill>
          <a:ln/>
        </p:spPr>
      </p:sp>
      <p:sp>
        <p:nvSpPr>
          <p:cNvPr id="15" name="Text 13"/>
          <p:cNvSpPr/>
          <p:nvPr/>
        </p:nvSpPr>
        <p:spPr>
          <a:xfrm>
            <a:off x="3447288" y="1920240"/>
            <a:ext cx="2514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DB840"/>
                </a:solidFill>
              </a:rPr>
              <a:t>⚠️ O que reforçamos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447288" y="2304288"/>
            <a:ext cx="2514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20" dirty="0">
                <a:solidFill>
                  <a:srgbClr val="A09078"/>
                </a:solidFill>
              </a:rPr>
              <a:t>▸  Ecossistema local no centro, não na margem</a:t>
            </a:r>
            <a:endParaRPr lang="en-US" sz="820" dirty="0"/>
          </a:p>
        </p:txBody>
      </p:sp>
      <p:sp>
        <p:nvSpPr>
          <p:cNvPr id="17" name="Text 15"/>
          <p:cNvSpPr/>
          <p:nvPr/>
        </p:nvSpPr>
        <p:spPr>
          <a:xfrm>
            <a:off x="3447288" y="2761488"/>
            <a:ext cx="2514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20" dirty="0">
                <a:solidFill>
                  <a:srgbClr val="A09078"/>
                </a:solidFill>
              </a:rPr>
              <a:t>▸  Alojamento Local integrado — gap crítico</a:t>
            </a:r>
            <a:endParaRPr lang="en-US" sz="820" dirty="0"/>
          </a:p>
        </p:txBody>
      </p:sp>
      <p:sp>
        <p:nvSpPr>
          <p:cNvPr id="18" name="Text 16"/>
          <p:cNvSpPr/>
          <p:nvPr/>
        </p:nvSpPr>
        <p:spPr>
          <a:xfrm>
            <a:off x="3447288" y="3218688"/>
            <a:ext cx="2514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20" dirty="0">
                <a:solidFill>
                  <a:srgbClr val="A09078"/>
                </a:solidFill>
              </a:rPr>
              <a:t>▸  Orçamento de despesas detalhado (Gap 2)</a:t>
            </a:r>
            <a:endParaRPr lang="en-US" sz="820" dirty="0"/>
          </a:p>
        </p:txBody>
      </p:sp>
      <p:sp>
        <p:nvSpPr>
          <p:cNvPr id="19" name="Text 17"/>
          <p:cNvSpPr/>
          <p:nvPr/>
        </p:nvSpPr>
        <p:spPr>
          <a:xfrm>
            <a:off x="3447288" y="3675888"/>
            <a:ext cx="2514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20" dirty="0">
                <a:solidFill>
                  <a:srgbClr val="A09078"/>
                </a:solidFill>
              </a:rPr>
              <a:t>▸  Análise de risco com matriz de mitigação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3447288" y="4133088"/>
            <a:ext cx="2514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20" dirty="0">
                <a:solidFill>
                  <a:srgbClr val="A09078"/>
                </a:solidFill>
              </a:rPr>
              <a:t>▸  Métricas de impacto no tecido local</a:t>
            </a:r>
            <a:endParaRPr lang="en-US" sz="820" dirty="0"/>
          </a:p>
        </p:txBody>
      </p:sp>
      <p:sp>
        <p:nvSpPr>
          <p:cNvPr id="21" name="Shape 19"/>
          <p:cNvSpPr/>
          <p:nvPr/>
        </p:nvSpPr>
        <p:spPr>
          <a:xfrm>
            <a:off x="6227064" y="1828800"/>
            <a:ext cx="2743200" cy="3090672"/>
          </a:xfrm>
          <a:prstGeom prst="rect">
            <a:avLst/>
          </a:prstGeom>
          <a:solidFill>
            <a:srgbClr val="1A2A1A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227064" y="1828800"/>
            <a:ext cx="2743200" cy="50292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23" name="Text 21"/>
          <p:cNvSpPr/>
          <p:nvPr/>
        </p:nvSpPr>
        <p:spPr>
          <a:xfrm>
            <a:off x="6355080" y="1920240"/>
            <a:ext cx="2514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9A28"/>
                </a:solidFill>
              </a:rPr>
              <a:t>🎯 O que adicionamos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355080" y="2304288"/>
            <a:ext cx="2514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20" dirty="0">
                <a:solidFill>
                  <a:srgbClr val="A09078"/>
                </a:solidFill>
              </a:rPr>
              <a:t>▸  Protocolo 'Compra Local Primeiro' (≥70%)</a:t>
            </a:r>
            <a:endParaRPr lang="en-US" sz="820" dirty="0"/>
          </a:p>
        </p:txBody>
      </p:sp>
      <p:sp>
        <p:nvSpPr>
          <p:cNvPr id="25" name="Text 23"/>
          <p:cNvSpPr/>
          <p:nvPr/>
        </p:nvSpPr>
        <p:spPr>
          <a:xfrm>
            <a:off x="6355080" y="2761488"/>
            <a:ext cx="2514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20" dirty="0">
                <a:solidFill>
                  <a:srgbClr val="A09078"/>
                </a:solidFill>
              </a:rPr>
              <a:t>▸  Programa 'Dormir no Território' (AL ≥30%)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6355080" y="3218688"/>
            <a:ext cx="2514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20" dirty="0">
                <a:solidFill>
                  <a:srgbClr val="A09078"/>
                </a:solidFill>
              </a:rPr>
              <a:t>▸  ORIGIN Summit — marca escalável</a:t>
            </a:r>
            <a:endParaRPr lang="en-US" sz="820" dirty="0"/>
          </a:p>
        </p:txBody>
      </p:sp>
      <p:sp>
        <p:nvSpPr>
          <p:cNvPr id="27" name="Text 25"/>
          <p:cNvSpPr/>
          <p:nvPr/>
        </p:nvSpPr>
        <p:spPr>
          <a:xfrm>
            <a:off x="6355080" y="3675888"/>
            <a:ext cx="2514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20" dirty="0">
                <a:solidFill>
                  <a:srgbClr val="A09078"/>
                </a:solidFill>
              </a:rPr>
              <a:t>▸  Visão plurianual 2027–2029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6355080" y="4133088"/>
            <a:ext cx="2514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20" dirty="0">
                <a:solidFill>
                  <a:srgbClr val="A09078"/>
                </a:solidFill>
              </a:rPr>
              <a:t>▸  Alinhamento com Berço da Inovação</a:t>
            </a:r>
            <a:endParaRPr lang="en-US" sz="820" dirty="0"/>
          </a:p>
        </p:txBody>
      </p:sp>
      <p:sp>
        <p:nvSpPr>
          <p:cNvPr id="29" name="Shape 27"/>
          <p:cNvSpPr/>
          <p:nvPr/>
        </p:nvSpPr>
        <p:spPr>
          <a:xfrm>
            <a:off x="0" y="4828032"/>
            <a:ext cx="9144000" cy="310896"/>
          </a:xfrm>
          <a:prstGeom prst="rect">
            <a:avLst/>
          </a:prstGeom>
          <a:solidFill>
            <a:srgbClr val="0B0E09"/>
          </a:solidFill>
          <a:ln/>
        </p:spPr>
      </p:sp>
      <p:sp>
        <p:nvSpPr>
          <p:cNvPr id="30" name="Text 28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50" spc="80" kern="0" dirty="0">
                <a:solidFill>
                  <a:srgbClr val="504030"/>
                </a:solidFill>
              </a:rPr>
              <a:t>SÍNTESE EXECUTIVA · Berço da Nação · ORIGIN Summit · Guimarães 2027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B35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256032"/>
            <a:ext cx="8229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00" b="1" spc="300" kern="0" dirty="0">
                <a:solidFill>
                  <a:srgbClr val="DDB840"/>
                </a:solidFill>
              </a:rPr>
              <a:t>01 · AVALIAÇÃO CRÍTICA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4114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F0D8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Scorecard</a:t>
            </a:r>
            <a:endParaRPr lang="en-US" sz="32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F0D8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Estratégico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11480" y="1417320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A09070"/>
                </a:solidFill>
              </a:rPr>
              <a:t>Nota global: 7.2/10 · Conceito forte, ecossistema local é o gap prioritário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411480" y="1828800"/>
            <a:ext cx="4160520" cy="457200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11480" y="1828800"/>
            <a:ext cx="50292" cy="457200"/>
          </a:xfrm>
          <a:prstGeom prst="rect">
            <a:avLst/>
          </a:prstGeom>
          <a:solidFill>
            <a:srgbClr val="4A8A62"/>
          </a:solidFill>
          <a:ln/>
        </p:spPr>
      </p:sp>
      <p:sp>
        <p:nvSpPr>
          <p:cNvPr id="8" name="Text 6"/>
          <p:cNvSpPr/>
          <p:nvPr/>
        </p:nvSpPr>
        <p:spPr>
          <a:xfrm>
            <a:off x="521208" y="1883664"/>
            <a:ext cx="685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8A6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9/10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280160" y="1865376"/>
            <a:ext cx="2377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Posicionamento &amp; Conceito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1280160" y="2075688"/>
            <a:ext cx="23774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07060"/>
                </a:solidFill>
              </a:rPr>
              <a:t>900 Anos é único e incomparável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3703320" y="1938528"/>
            <a:ext cx="1005840" cy="73152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12" name="Shape 10"/>
          <p:cNvSpPr/>
          <p:nvPr/>
        </p:nvSpPr>
        <p:spPr>
          <a:xfrm>
            <a:off x="3703320" y="1938528"/>
            <a:ext cx="905256" cy="73152"/>
          </a:xfrm>
          <a:prstGeom prst="rect">
            <a:avLst/>
          </a:prstGeom>
          <a:solidFill>
            <a:srgbClr val="4A8A62"/>
          </a:solidFill>
          <a:ln/>
        </p:spPr>
      </p:sp>
      <p:sp>
        <p:nvSpPr>
          <p:cNvPr id="13" name="Shape 11"/>
          <p:cNvSpPr/>
          <p:nvPr/>
        </p:nvSpPr>
        <p:spPr>
          <a:xfrm>
            <a:off x="411480" y="2359152"/>
            <a:ext cx="4160520" cy="457200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11480" y="2359152"/>
            <a:ext cx="50292" cy="457200"/>
          </a:xfrm>
          <a:prstGeom prst="rect">
            <a:avLst/>
          </a:prstGeom>
          <a:solidFill>
            <a:srgbClr val="4A8A62"/>
          </a:solidFill>
          <a:ln/>
        </p:spPr>
      </p:sp>
      <p:sp>
        <p:nvSpPr>
          <p:cNvPr id="15" name="Text 13"/>
          <p:cNvSpPr/>
          <p:nvPr/>
        </p:nvSpPr>
        <p:spPr>
          <a:xfrm>
            <a:off x="521208" y="2414016"/>
            <a:ext cx="685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8A6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9/10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280160" y="2395728"/>
            <a:ext cx="2377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Identidade Visual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1280160" y="2606040"/>
            <a:ext cx="23774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07060"/>
                </a:solidFill>
              </a:rPr>
              <a:t>Profissional, coerente, original</a:t>
            </a:r>
            <a:endParaRPr lang="en-US" sz="700" dirty="0"/>
          </a:p>
        </p:txBody>
      </p:sp>
      <p:sp>
        <p:nvSpPr>
          <p:cNvPr id="18" name="Shape 16"/>
          <p:cNvSpPr/>
          <p:nvPr/>
        </p:nvSpPr>
        <p:spPr>
          <a:xfrm>
            <a:off x="3703320" y="2468880"/>
            <a:ext cx="1005840" cy="73152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19" name="Shape 17"/>
          <p:cNvSpPr/>
          <p:nvPr/>
        </p:nvSpPr>
        <p:spPr>
          <a:xfrm>
            <a:off x="3703320" y="2468880"/>
            <a:ext cx="905256" cy="73152"/>
          </a:xfrm>
          <a:prstGeom prst="rect">
            <a:avLst/>
          </a:prstGeom>
          <a:solidFill>
            <a:srgbClr val="4A8A62"/>
          </a:solidFill>
          <a:ln/>
        </p:spPr>
      </p:sp>
      <p:sp>
        <p:nvSpPr>
          <p:cNvPr id="20" name="Shape 18"/>
          <p:cNvSpPr/>
          <p:nvPr/>
        </p:nvSpPr>
        <p:spPr>
          <a:xfrm>
            <a:off x="411480" y="2889504"/>
            <a:ext cx="4160520" cy="457200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11480" y="2889504"/>
            <a:ext cx="50292" cy="457200"/>
          </a:xfrm>
          <a:prstGeom prst="rect">
            <a:avLst/>
          </a:prstGeom>
          <a:solidFill>
            <a:srgbClr val="DDB840"/>
          </a:solidFill>
          <a:ln/>
        </p:spPr>
      </p:sp>
      <p:sp>
        <p:nvSpPr>
          <p:cNvPr id="22" name="Text 20"/>
          <p:cNvSpPr/>
          <p:nvPr/>
        </p:nvSpPr>
        <p:spPr>
          <a:xfrm>
            <a:off x="521208" y="2944368"/>
            <a:ext cx="685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DB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8/10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280160" y="2926080"/>
            <a:ext cx="2377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Modelo Financeiro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1280160" y="3136392"/>
            <a:ext cx="23774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07060"/>
                </a:solidFill>
              </a:rPr>
              <a:t>Sólido com despesas detalhadas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3703320" y="2999232"/>
            <a:ext cx="1005840" cy="73152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26" name="Shape 24"/>
          <p:cNvSpPr/>
          <p:nvPr/>
        </p:nvSpPr>
        <p:spPr>
          <a:xfrm>
            <a:off x="3703320" y="2999232"/>
            <a:ext cx="804672" cy="73152"/>
          </a:xfrm>
          <a:prstGeom prst="rect">
            <a:avLst/>
          </a:prstGeom>
          <a:solidFill>
            <a:srgbClr val="DDB840"/>
          </a:solidFill>
          <a:ln/>
        </p:spPr>
      </p:sp>
      <p:sp>
        <p:nvSpPr>
          <p:cNvPr id="27" name="Shape 25"/>
          <p:cNvSpPr/>
          <p:nvPr/>
        </p:nvSpPr>
        <p:spPr>
          <a:xfrm>
            <a:off x="411480" y="3419856"/>
            <a:ext cx="4160520" cy="457200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11480" y="3419856"/>
            <a:ext cx="50292" cy="457200"/>
          </a:xfrm>
          <a:prstGeom prst="rect">
            <a:avLst/>
          </a:prstGeom>
          <a:solidFill>
            <a:srgbClr val="DDB840"/>
          </a:solidFill>
          <a:ln/>
        </p:spPr>
      </p:sp>
      <p:sp>
        <p:nvSpPr>
          <p:cNvPr id="29" name="Text 27"/>
          <p:cNvSpPr/>
          <p:nvPr/>
        </p:nvSpPr>
        <p:spPr>
          <a:xfrm>
            <a:off x="521208" y="3474720"/>
            <a:ext cx="685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DB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8/10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1280160" y="3456432"/>
            <a:ext cx="2377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Estratégia Internacional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1280160" y="3666744"/>
            <a:ext cx="23774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07060"/>
                </a:solidFill>
              </a:rPr>
              <a:t>Brasil excelente; falta ES/FR/DE</a:t>
            </a:r>
            <a:endParaRPr lang="en-US" sz="700" dirty="0"/>
          </a:p>
        </p:txBody>
      </p:sp>
      <p:sp>
        <p:nvSpPr>
          <p:cNvPr id="32" name="Shape 30"/>
          <p:cNvSpPr/>
          <p:nvPr/>
        </p:nvSpPr>
        <p:spPr>
          <a:xfrm>
            <a:off x="3703320" y="3529584"/>
            <a:ext cx="1005840" cy="73152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33" name="Shape 31"/>
          <p:cNvSpPr/>
          <p:nvPr/>
        </p:nvSpPr>
        <p:spPr>
          <a:xfrm>
            <a:off x="3703320" y="3529584"/>
            <a:ext cx="804672" cy="73152"/>
          </a:xfrm>
          <a:prstGeom prst="rect">
            <a:avLst/>
          </a:prstGeom>
          <a:solidFill>
            <a:srgbClr val="DDB840"/>
          </a:solidFill>
          <a:ln/>
        </p:spPr>
      </p:sp>
      <p:sp>
        <p:nvSpPr>
          <p:cNvPr id="34" name="Shape 32"/>
          <p:cNvSpPr/>
          <p:nvPr/>
        </p:nvSpPr>
        <p:spPr>
          <a:xfrm>
            <a:off x="411480" y="3950208"/>
            <a:ext cx="4160520" cy="457200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11480" y="3950208"/>
            <a:ext cx="50292" cy="457200"/>
          </a:xfrm>
          <a:prstGeom prst="rect">
            <a:avLst/>
          </a:prstGeom>
          <a:solidFill>
            <a:srgbClr val="DDB840"/>
          </a:solidFill>
          <a:ln/>
        </p:spPr>
      </p:sp>
      <p:sp>
        <p:nvSpPr>
          <p:cNvPr id="36" name="Text 34"/>
          <p:cNvSpPr/>
          <p:nvPr/>
        </p:nvSpPr>
        <p:spPr>
          <a:xfrm>
            <a:off x="521208" y="4005072"/>
            <a:ext cx="685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DB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6/10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1280160" y="3986784"/>
            <a:ext cx="2377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Produtores &amp; Artesãos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1280160" y="4197096"/>
            <a:ext cx="23774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07060"/>
                </a:solidFill>
              </a:rPr>
              <a:t>Mencionados mas não estruturais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3703320" y="4059936"/>
            <a:ext cx="1005840" cy="73152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40" name="Shape 38"/>
          <p:cNvSpPr/>
          <p:nvPr/>
        </p:nvSpPr>
        <p:spPr>
          <a:xfrm>
            <a:off x="3703320" y="4059936"/>
            <a:ext cx="603504" cy="73152"/>
          </a:xfrm>
          <a:prstGeom prst="rect">
            <a:avLst/>
          </a:prstGeom>
          <a:solidFill>
            <a:srgbClr val="DDB840"/>
          </a:solidFill>
          <a:ln/>
        </p:spPr>
      </p:sp>
      <p:sp>
        <p:nvSpPr>
          <p:cNvPr id="41" name="Shape 39"/>
          <p:cNvSpPr/>
          <p:nvPr/>
        </p:nvSpPr>
        <p:spPr>
          <a:xfrm>
            <a:off x="411480" y="4480560"/>
            <a:ext cx="4160520" cy="457200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411480" y="4480560"/>
            <a:ext cx="50292" cy="457200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43" name="Text 41"/>
          <p:cNvSpPr/>
          <p:nvPr/>
        </p:nvSpPr>
        <p:spPr>
          <a:xfrm>
            <a:off x="521208" y="4535424"/>
            <a:ext cx="685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49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5/10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1280160" y="4517136"/>
            <a:ext cx="2377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Sistema B2B Matchmaking</a:t>
            </a:r>
            <a:endParaRPr lang="en-US" sz="850" dirty="0"/>
          </a:p>
        </p:txBody>
      </p:sp>
      <p:sp>
        <p:nvSpPr>
          <p:cNvPr id="45" name="Text 43"/>
          <p:cNvSpPr/>
          <p:nvPr/>
        </p:nvSpPr>
        <p:spPr>
          <a:xfrm>
            <a:off x="1280160" y="4727448"/>
            <a:ext cx="23774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07060"/>
                </a:solidFill>
              </a:rPr>
              <a:t>Existe; precisa de plataforma</a:t>
            </a:r>
            <a:endParaRPr lang="en-US" sz="700" dirty="0"/>
          </a:p>
        </p:txBody>
      </p:sp>
      <p:sp>
        <p:nvSpPr>
          <p:cNvPr id="46" name="Shape 44"/>
          <p:cNvSpPr/>
          <p:nvPr/>
        </p:nvSpPr>
        <p:spPr>
          <a:xfrm>
            <a:off x="3703320" y="4590288"/>
            <a:ext cx="1005840" cy="73152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47" name="Shape 45"/>
          <p:cNvSpPr/>
          <p:nvPr/>
        </p:nvSpPr>
        <p:spPr>
          <a:xfrm>
            <a:off x="3703320" y="4590288"/>
            <a:ext cx="502920" cy="73152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48" name="Shape 46"/>
          <p:cNvSpPr/>
          <p:nvPr/>
        </p:nvSpPr>
        <p:spPr>
          <a:xfrm>
            <a:off x="4800600" y="1828800"/>
            <a:ext cx="4160520" cy="457200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49" name="Shape 47"/>
          <p:cNvSpPr/>
          <p:nvPr/>
        </p:nvSpPr>
        <p:spPr>
          <a:xfrm>
            <a:off x="4800600" y="1828800"/>
            <a:ext cx="50292" cy="457200"/>
          </a:xfrm>
          <a:prstGeom prst="rect">
            <a:avLst/>
          </a:prstGeom>
          <a:solidFill>
            <a:srgbClr val="8B1A2A"/>
          </a:solidFill>
          <a:ln/>
        </p:spPr>
      </p:sp>
      <p:sp>
        <p:nvSpPr>
          <p:cNvPr id="50" name="Text 48"/>
          <p:cNvSpPr/>
          <p:nvPr/>
        </p:nvSpPr>
        <p:spPr>
          <a:xfrm>
            <a:off x="4910328" y="1883664"/>
            <a:ext cx="685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1A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5/10</a:t>
            </a:r>
            <a:endParaRPr lang="en-US" sz="1400" dirty="0"/>
          </a:p>
        </p:txBody>
      </p:sp>
      <p:sp>
        <p:nvSpPr>
          <p:cNvPr id="51" name="Text 49"/>
          <p:cNvSpPr/>
          <p:nvPr/>
        </p:nvSpPr>
        <p:spPr>
          <a:xfrm>
            <a:off x="5669280" y="1865376"/>
            <a:ext cx="2377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Ecossistema Local</a:t>
            </a:r>
            <a:endParaRPr lang="en-US" sz="850" dirty="0"/>
          </a:p>
        </p:txBody>
      </p:sp>
      <p:sp>
        <p:nvSpPr>
          <p:cNvPr id="52" name="Text 50"/>
          <p:cNvSpPr/>
          <p:nvPr/>
        </p:nvSpPr>
        <p:spPr>
          <a:xfrm>
            <a:off x="5669280" y="2075688"/>
            <a:ext cx="23774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07060"/>
                </a:solidFill>
              </a:rPr>
              <a:t>GAP CRÍTICO — estrutural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8092440" y="1938528"/>
            <a:ext cx="1005840" cy="73152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54" name="Shape 52"/>
          <p:cNvSpPr/>
          <p:nvPr/>
        </p:nvSpPr>
        <p:spPr>
          <a:xfrm>
            <a:off x="8092440" y="1938528"/>
            <a:ext cx="502920" cy="73152"/>
          </a:xfrm>
          <a:prstGeom prst="rect">
            <a:avLst/>
          </a:prstGeom>
          <a:solidFill>
            <a:srgbClr val="8B1A2A"/>
          </a:solidFill>
          <a:ln/>
        </p:spPr>
      </p:sp>
      <p:sp>
        <p:nvSpPr>
          <p:cNvPr id="55" name="Shape 53"/>
          <p:cNvSpPr/>
          <p:nvPr/>
        </p:nvSpPr>
        <p:spPr>
          <a:xfrm>
            <a:off x="4800600" y="2359152"/>
            <a:ext cx="4160520" cy="457200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56" name="Shape 54"/>
          <p:cNvSpPr/>
          <p:nvPr/>
        </p:nvSpPr>
        <p:spPr>
          <a:xfrm>
            <a:off x="4800600" y="2359152"/>
            <a:ext cx="50292" cy="457200"/>
          </a:xfrm>
          <a:prstGeom prst="rect">
            <a:avLst/>
          </a:prstGeom>
          <a:solidFill>
            <a:srgbClr val="8B1A2A"/>
          </a:solidFill>
          <a:ln/>
        </p:spPr>
      </p:sp>
      <p:sp>
        <p:nvSpPr>
          <p:cNvPr id="57" name="Text 55"/>
          <p:cNvSpPr/>
          <p:nvPr/>
        </p:nvSpPr>
        <p:spPr>
          <a:xfrm>
            <a:off x="4910328" y="2414016"/>
            <a:ext cx="685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1A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5/10</a:t>
            </a:r>
            <a:endParaRPr lang="en-US" sz="1400" dirty="0"/>
          </a:p>
        </p:txBody>
      </p:sp>
      <p:sp>
        <p:nvSpPr>
          <p:cNvPr id="58" name="Text 56"/>
          <p:cNvSpPr/>
          <p:nvPr/>
        </p:nvSpPr>
        <p:spPr>
          <a:xfrm>
            <a:off x="5669280" y="2395728"/>
            <a:ext cx="2377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Indústria Local</a:t>
            </a:r>
            <a:endParaRPr lang="en-US" sz="850" dirty="0"/>
          </a:p>
        </p:txBody>
      </p:sp>
      <p:sp>
        <p:nvSpPr>
          <p:cNvPr id="59" name="Text 57"/>
          <p:cNvSpPr/>
          <p:nvPr/>
        </p:nvSpPr>
        <p:spPr>
          <a:xfrm>
            <a:off x="5669280" y="2606040"/>
            <a:ext cx="23774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07060"/>
                </a:solidFill>
              </a:rPr>
              <a:t>Potencial subaproveitado</a:t>
            </a:r>
            <a:endParaRPr lang="en-US" sz="700" dirty="0"/>
          </a:p>
        </p:txBody>
      </p:sp>
      <p:sp>
        <p:nvSpPr>
          <p:cNvPr id="60" name="Shape 58"/>
          <p:cNvSpPr/>
          <p:nvPr/>
        </p:nvSpPr>
        <p:spPr>
          <a:xfrm>
            <a:off x="8092440" y="2468880"/>
            <a:ext cx="1005840" cy="73152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61" name="Shape 59"/>
          <p:cNvSpPr/>
          <p:nvPr/>
        </p:nvSpPr>
        <p:spPr>
          <a:xfrm>
            <a:off x="8092440" y="2468880"/>
            <a:ext cx="502920" cy="73152"/>
          </a:xfrm>
          <a:prstGeom prst="rect">
            <a:avLst/>
          </a:prstGeom>
          <a:solidFill>
            <a:srgbClr val="8B1A2A"/>
          </a:solidFill>
          <a:ln/>
        </p:spPr>
      </p:sp>
      <p:sp>
        <p:nvSpPr>
          <p:cNvPr id="62" name="Shape 60"/>
          <p:cNvSpPr/>
          <p:nvPr/>
        </p:nvSpPr>
        <p:spPr>
          <a:xfrm>
            <a:off x="4800600" y="2889504"/>
            <a:ext cx="4160520" cy="457200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63" name="Shape 61"/>
          <p:cNvSpPr/>
          <p:nvPr/>
        </p:nvSpPr>
        <p:spPr>
          <a:xfrm>
            <a:off x="4800600" y="2889504"/>
            <a:ext cx="50292" cy="457200"/>
          </a:xfrm>
          <a:prstGeom prst="rect">
            <a:avLst/>
          </a:prstGeom>
          <a:solidFill>
            <a:srgbClr val="8B1A2A"/>
          </a:solidFill>
          <a:ln/>
        </p:spPr>
      </p:sp>
      <p:sp>
        <p:nvSpPr>
          <p:cNvPr id="64" name="Text 62"/>
          <p:cNvSpPr/>
          <p:nvPr/>
        </p:nvSpPr>
        <p:spPr>
          <a:xfrm>
            <a:off x="4910328" y="2944368"/>
            <a:ext cx="685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1A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4/10</a:t>
            </a:r>
            <a:endParaRPr lang="en-US" sz="1400" dirty="0"/>
          </a:p>
        </p:txBody>
      </p:sp>
      <p:sp>
        <p:nvSpPr>
          <p:cNvPr id="65" name="Text 63"/>
          <p:cNvSpPr/>
          <p:nvPr/>
        </p:nvSpPr>
        <p:spPr>
          <a:xfrm>
            <a:off x="5669280" y="2926080"/>
            <a:ext cx="2377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Comunidade Anfitriã</a:t>
            </a:r>
            <a:endParaRPr lang="en-US" sz="850" dirty="0"/>
          </a:p>
        </p:txBody>
      </p:sp>
      <p:sp>
        <p:nvSpPr>
          <p:cNvPr id="66" name="Text 64"/>
          <p:cNvSpPr/>
          <p:nvPr/>
        </p:nvSpPr>
        <p:spPr>
          <a:xfrm>
            <a:off x="5669280" y="3136392"/>
            <a:ext cx="23774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07060"/>
                </a:solidFill>
              </a:rPr>
              <a:t>Praticamente ausente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8092440" y="2999232"/>
            <a:ext cx="1005840" cy="73152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68" name="Shape 66"/>
          <p:cNvSpPr/>
          <p:nvPr/>
        </p:nvSpPr>
        <p:spPr>
          <a:xfrm>
            <a:off x="8092440" y="2999232"/>
            <a:ext cx="402336" cy="73152"/>
          </a:xfrm>
          <a:prstGeom prst="rect">
            <a:avLst/>
          </a:prstGeom>
          <a:solidFill>
            <a:srgbClr val="8B1A2A"/>
          </a:solidFill>
          <a:ln/>
        </p:spPr>
      </p:sp>
      <p:sp>
        <p:nvSpPr>
          <p:cNvPr id="69" name="Shape 67"/>
          <p:cNvSpPr/>
          <p:nvPr/>
        </p:nvSpPr>
        <p:spPr>
          <a:xfrm>
            <a:off x="4800600" y="3419856"/>
            <a:ext cx="4160520" cy="457200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70" name="Shape 68"/>
          <p:cNvSpPr/>
          <p:nvPr/>
        </p:nvSpPr>
        <p:spPr>
          <a:xfrm>
            <a:off x="4800600" y="3419856"/>
            <a:ext cx="50292" cy="457200"/>
          </a:xfrm>
          <a:prstGeom prst="rect">
            <a:avLst/>
          </a:prstGeom>
          <a:solidFill>
            <a:srgbClr val="8B1A2A"/>
          </a:solidFill>
          <a:ln/>
        </p:spPr>
      </p:sp>
      <p:sp>
        <p:nvSpPr>
          <p:cNvPr id="71" name="Text 69"/>
          <p:cNvSpPr/>
          <p:nvPr/>
        </p:nvSpPr>
        <p:spPr>
          <a:xfrm>
            <a:off x="4910328" y="3474720"/>
            <a:ext cx="685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1A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4/10</a:t>
            </a:r>
            <a:endParaRPr lang="en-US" sz="1400" dirty="0"/>
          </a:p>
        </p:txBody>
      </p:sp>
      <p:sp>
        <p:nvSpPr>
          <p:cNvPr id="72" name="Text 70"/>
          <p:cNvSpPr/>
          <p:nvPr/>
        </p:nvSpPr>
        <p:spPr>
          <a:xfrm>
            <a:off x="5669280" y="3456432"/>
            <a:ext cx="2377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Métricas Impacto Local</a:t>
            </a:r>
            <a:endParaRPr lang="en-US" sz="850" dirty="0"/>
          </a:p>
        </p:txBody>
      </p:sp>
      <p:sp>
        <p:nvSpPr>
          <p:cNvPr id="73" name="Text 71"/>
          <p:cNvSpPr/>
          <p:nvPr/>
        </p:nvSpPr>
        <p:spPr>
          <a:xfrm>
            <a:off x="5669280" y="3666744"/>
            <a:ext cx="23774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07060"/>
                </a:solidFill>
              </a:rPr>
              <a:t>Faltam indicadores específicos</a:t>
            </a:r>
            <a:endParaRPr lang="en-US" sz="700" dirty="0"/>
          </a:p>
        </p:txBody>
      </p:sp>
      <p:sp>
        <p:nvSpPr>
          <p:cNvPr id="74" name="Shape 72"/>
          <p:cNvSpPr/>
          <p:nvPr/>
        </p:nvSpPr>
        <p:spPr>
          <a:xfrm>
            <a:off x="8092440" y="3529584"/>
            <a:ext cx="1005840" cy="73152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75" name="Shape 73"/>
          <p:cNvSpPr/>
          <p:nvPr/>
        </p:nvSpPr>
        <p:spPr>
          <a:xfrm>
            <a:off x="8092440" y="3529584"/>
            <a:ext cx="402336" cy="73152"/>
          </a:xfrm>
          <a:prstGeom prst="rect">
            <a:avLst/>
          </a:prstGeom>
          <a:solidFill>
            <a:srgbClr val="8B1A2A"/>
          </a:solidFill>
          <a:ln/>
        </p:spPr>
      </p:sp>
      <p:sp>
        <p:nvSpPr>
          <p:cNvPr id="76" name="Shape 74"/>
          <p:cNvSpPr/>
          <p:nvPr/>
        </p:nvSpPr>
        <p:spPr>
          <a:xfrm>
            <a:off x="4800600" y="3950208"/>
            <a:ext cx="4160520" cy="457200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77" name="Shape 75"/>
          <p:cNvSpPr/>
          <p:nvPr/>
        </p:nvSpPr>
        <p:spPr>
          <a:xfrm>
            <a:off x="4800600" y="3950208"/>
            <a:ext cx="50292" cy="457200"/>
          </a:xfrm>
          <a:prstGeom prst="rect">
            <a:avLst/>
          </a:prstGeom>
          <a:solidFill>
            <a:srgbClr val="8B1A2A"/>
          </a:solidFill>
          <a:ln/>
        </p:spPr>
      </p:sp>
      <p:sp>
        <p:nvSpPr>
          <p:cNvPr id="78" name="Text 76"/>
          <p:cNvSpPr/>
          <p:nvPr/>
        </p:nvSpPr>
        <p:spPr>
          <a:xfrm>
            <a:off x="4910328" y="4005072"/>
            <a:ext cx="685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1A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3/10</a:t>
            </a:r>
            <a:endParaRPr lang="en-US" sz="1400" dirty="0"/>
          </a:p>
        </p:txBody>
      </p:sp>
      <p:sp>
        <p:nvSpPr>
          <p:cNvPr id="79" name="Text 77"/>
          <p:cNvSpPr/>
          <p:nvPr/>
        </p:nvSpPr>
        <p:spPr>
          <a:xfrm>
            <a:off x="5669280" y="3986784"/>
            <a:ext cx="2377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Alojamento Local (AL)</a:t>
            </a:r>
            <a:endParaRPr lang="en-US" sz="850" dirty="0"/>
          </a:p>
        </p:txBody>
      </p:sp>
      <p:sp>
        <p:nvSpPr>
          <p:cNvPr id="80" name="Text 78"/>
          <p:cNvSpPr/>
          <p:nvPr/>
        </p:nvSpPr>
        <p:spPr>
          <a:xfrm>
            <a:off x="5669280" y="4197096"/>
            <a:ext cx="23774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07060"/>
                </a:solidFill>
              </a:rPr>
              <a:t>GAP CRÍTICO — contradiz a missão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8092440" y="4059936"/>
            <a:ext cx="1005840" cy="73152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82" name="Shape 80"/>
          <p:cNvSpPr/>
          <p:nvPr/>
        </p:nvSpPr>
        <p:spPr>
          <a:xfrm>
            <a:off x="8092440" y="4059936"/>
            <a:ext cx="301752" cy="73152"/>
          </a:xfrm>
          <a:prstGeom prst="rect">
            <a:avLst/>
          </a:prstGeom>
          <a:solidFill>
            <a:srgbClr val="8B1A2A"/>
          </a:solidFill>
          <a:ln/>
        </p:spPr>
      </p:sp>
      <p:sp>
        <p:nvSpPr>
          <p:cNvPr id="83" name="Shape 81"/>
          <p:cNvSpPr/>
          <p:nvPr/>
        </p:nvSpPr>
        <p:spPr>
          <a:xfrm>
            <a:off x="4800600" y="4480560"/>
            <a:ext cx="4160520" cy="457200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84" name="Shape 82"/>
          <p:cNvSpPr/>
          <p:nvPr/>
        </p:nvSpPr>
        <p:spPr>
          <a:xfrm>
            <a:off x="4800600" y="4480560"/>
            <a:ext cx="50292" cy="457200"/>
          </a:xfrm>
          <a:prstGeom prst="rect">
            <a:avLst/>
          </a:prstGeom>
          <a:solidFill>
            <a:srgbClr val="8B1A2A"/>
          </a:solidFill>
          <a:ln/>
        </p:spPr>
      </p:sp>
      <p:sp>
        <p:nvSpPr>
          <p:cNvPr id="85" name="Text 83"/>
          <p:cNvSpPr/>
          <p:nvPr/>
        </p:nvSpPr>
        <p:spPr>
          <a:xfrm>
            <a:off x="4910328" y="4535424"/>
            <a:ext cx="685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1A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3/10</a:t>
            </a:r>
            <a:endParaRPr lang="en-US" sz="1400" dirty="0"/>
          </a:p>
        </p:txBody>
      </p:sp>
      <p:sp>
        <p:nvSpPr>
          <p:cNvPr id="86" name="Text 84"/>
          <p:cNvSpPr/>
          <p:nvPr/>
        </p:nvSpPr>
        <p:spPr>
          <a:xfrm>
            <a:off x="5669280" y="4517136"/>
            <a:ext cx="2377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E8D5A3"/>
                </a:solidFill>
              </a:rPr>
              <a:t>Sustentabilidade</a:t>
            </a:r>
            <a:endParaRPr lang="en-US" sz="850" dirty="0"/>
          </a:p>
        </p:txBody>
      </p:sp>
      <p:sp>
        <p:nvSpPr>
          <p:cNvPr id="87" name="Text 85"/>
          <p:cNvSpPr/>
          <p:nvPr/>
        </p:nvSpPr>
        <p:spPr>
          <a:xfrm>
            <a:off x="5669280" y="4727448"/>
            <a:ext cx="23774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07060"/>
                </a:solidFill>
              </a:rPr>
              <a:t>Inexistente — urgente</a:t>
            </a:r>
            <a:endParaRPr lang="en-US" sz="700" dirty="0"/>
          </a:p>
        </p:txBody>
      </p:sp>
      <p:sp>
        <p:nvSpPr>
          <p:cNvPr id="88" name="Shape 86"/>
          <p:cNvSpPr/>
          <p:nvPr/>
        </p:nvSpPr>
        <p:spPr>
          <a:xfrm>
            <a:off x="8092440" y="4590288"/>
            <a:ext cx="1005840" cy="73152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89" name="Shape 87"/>
          <p:cNvSpPr/>
          <p:nvPr/>
        </p:nvSpPr>
        <p:spPr>
          <a:xfrm>
            <a:off x="8092440" y="4590288"/>
            <a:ext cx="301752" cy="73152"/>
          </a:xfrm>
          <a:prstGeom prst="rect">
            <a:avLst/>
          </a:prstGeom>
          <a:solidFill>
            <a:srgbClr val="8B1A2A"/>
          </a:solidFill>
          <a:ln/>
        </p:spPr>
      </p:sp>
      <p:sp>
        <p:nvSpPr>
          <p:cNvPr id="90" name="Shape 88"/>
          <p:cNvSpPr/>
          <p:nvPr/>
        </p:nvSpPr>
        <p:spPr>
          <a:xfrm>
            <a:off x="0" y="4828032"/>
            <a:ext cx="9144000" cy="310896"/>
          </a:xfrm>
          <a:prstGeom prst="rect">
            <a:avLst/>
          </a:prstGeom>
          <a:solidFill>
            <a:srgbClr val="060806"/>
          </a:solidFill>
          <a:ln/>
        </p:spPr>
      </p:sp>
      <p:sp>
        <p:nvSpPr>
          <p:cNvPr id="91" name="Text 89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04030"/>
                </a:solidFill>
              </a:rPr>
              <a:t>01 · SCORECARD · Berço da Nação · ORIGIN Summit · Guimarães 2027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8229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00" b="1" spc="300" kern="0" dirty="0">
                <a:solidFill>
                  <a:srgbClr val="C49A28"/>
                </a:solidFill>
              </a:rPr>
              <a:t>02 · ECOSSISTEMA LOCAL</a:t>
            </a:r>
            <a:endParaRPr lang="en-US" sz="7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5486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2800" b="1" dirty="0">
                <a:solidFill>
                  <a:srgbClr val="1B35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ecossistema local</a:t>
            </a:r>
            <a:endParaRPr lang="en-US" sz="28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2800" b="1" dirty="0">
                <a:solidFill>
                  <a:srgbClr val="1B35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 centro do evento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11480" y="1353312"/>
            <a:ext cx="8229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7A6E62"/>
                </a:solidFill>
              </a:rPr>
              <a:t>O evento não existe para os operadores internacionais. Existe para o território. Os operadores são o meio — o ecossistema local é o fim.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11480" y="1828800"/>
            <a:ext cx="4023360" cy="2926080"/>
          </a:xfrm>
          <a:prstGeom prst="rect">
            <a:avLst/>
          </a:prstGeom>
          <a:solidFill>
            <a:srgbClr val="1A0808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11480" y="1828800"/>
            <a:ext cx="4023360" cy="50292"/>
          </a:xfrm>
          <a:prstGeom prst="rect">
            <a:avLst/>
          </a:prstGeom>
          <a:solidFill>
            <a:srgbClr val="8B1A2A"/>
          </a:solidFill>
          <a:ln/>
        </p:spPr>
      </p:sp>
      <p:sp>
        <p:nvSpPr>
          <p:cNvPr id="7" name="Text 5"/>
          <p:cNvSpPr/>
          <p:nvPr/>
        </p:nvSpPr>
        <p:spPr>
          <a:xfrm>
            <a:off x="502920" y="1920240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8B1A2A"/>
                </a:solidFill>
              </a:rPr>
              <a:t>VERSÃO ANTERIOR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530352" y="2267712"/>
            <a:ext cx="3822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00" dirty="0">
                <a:solidFill>
                  <a:srgbClr val="907070"/>
                </a:solidFill>
              </a:rPr>
              <a:t>✗  Produtores: expositores numa feira de 1 dia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530352" y="2560320"/>
            <a:ext cx="3822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00" dirty="0">
                <a:solidFill>
                  <a:srgbClr val="907070"/>
                </a:solidFill>
              </a:rPr>
              <a:t>✗  Alojamento: Pousada Mosteiro + 'hotéis parceiros'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530352" y="2852928"/>
            <a:ext cx="3822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00" dirty="0">
                <a:solidFill>
                  <a:srgbClr val="907070"/>
                </a:solidFill>
              </a:rPr>
              <a:t>✗  Artesãos: referenciados sem espaço de criação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530352" y="3145536"/>
            <a:ext cx="3822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00" dirty="0">
                <a:solidFill>
                  <a:srgbClr val="907070"/>
                </a:solidFill>
              </a:rPr>
              <a:t>✗  Indústria: 1 rota entre 8, sem destaque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530352" y="3438144"/>
            <a:ext cx="3822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00" dirty="0">
                <a:solidFill>
                  <a:srgbClr val="907070"/>
                </a:solidFill>
              </a:rPr>
              <a:t>✗  Guias locais: 'staff' das famtrips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530352" y="3730752"/>
            <a:ext cx="3822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00" dirty="0">
                <a:solidFill>
                  <a:srgbClr val="907070"/>
                </a:solidFill>
              </a:rPr>
              <a:t>✗  Comunidade: ausente do evento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530352" y="4023360"/>
            <a:ext cx="3822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00" dirty="0">
                <a:solidFill>
                  <a:srgbClr val="907070"/>
                </a:solidFill>
              </a:rPr>
              <a:t>✗  Compras locais: sem protocolo nem quota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530352" y="4315968"/>
            <a:ext cx="3822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00" dirty="0">
                <a:solidFill>
                  <a:srgbClr val="907070"/>
                </a:solidFill>
              </a:rPr>
              <a:t>✗  Sustentabilidade: inexistente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4709160" y="1828800"/>
            <a:ext cx="4023360" cy="2926080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709160" y="1828800"/>
            <a:ext cx="4023360" cy="50292"/>
          </a:xfrm>
          <a:prstGeom prst="rect">
            <a:avLst/>
          </a:prstGeom>
          <a:solidFill>
            <a:srgbClr val="4A8A62"/>
          </a:solidFill>
          <a:ln/>
        </p:spPr>
      </p:sp>
      <p:sp>
        <p:nvSpPr>
          <p:cNvPr id="18" name="Text 16"/>
          <p:cNvSpPr/>
          <p:nvPr/>
        </p:nvSpPr>
        <p:spPr>
          <a:xfrm>
            <a:off x="4800600" y="1920240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4A8A62"/>
                </a:solidFill>
              </a:rPr>
              <a:t>VERSÃO REFORÇADA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4828032" y="2267712"/>
            <a:ext cx="3822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00" dirty="0">
                <a:solidFill>
                  <a:srgbClr val="A0C8A0"/>
                </a:solidFill>
              </a:rPr>
              <a:t>✓  Produtores: coração estrutural do evento (Selo BdN)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4828032" y="2560320"/>
            <a:ext cx="3822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00" dirty="0">
                <a:solidFill>
                  <a:srgbClr val="A0C8A0"/>
                </a:solidFill>
              </a:rPr>
              <a:t>✓  Alojamento: 'Dormir no Território' — ≥30% em AL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4828032" y="2852928"/>
            <a:ext cx="3822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00" dirty="0">
                <a:solidFill>
                  <a:srgbClr val="A0C8A0"/>
                </a:solidFill>
              </a:rPr>
              <a:t>✓  Artesãos: demonstração ao vivo + matchmaking B2B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828032" y="3145536"/>
            <a:ext cx="3822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00" dirty="0">
                <a:solidFill>
                  <a:srgbClr val="A0C8A0"/>
                </a:solidFill>
              </a:rPr>
              <a:t>✓  Indústria: sessão 'Made in Guimarães'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4828032" y="3438144"/>
            <a:ext cx="3822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00" dirty="0">
                <a:solidFill>
                  <a:srgbClr val="A0C8A0"/>
                </a:solidFill>
              </a:rPr>
              <a:t>✓  Guias: embaixadores nomeados com história própria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4828032" y="3730752"/>
            <a:ext cx="3822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00" dirty="0">
                <a:solidFill>
                  <a:srgbClr val="A0C8A0"/>
                </a:solidFill>
              </a:rPr>
              <a:t>✓  Comunidade: sessão pública + voluntariado + anfitriã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4828032" y="4023360"/>
            <a:ext cx="3822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00" dirty="0">
                <a:solidFill>
                  <a:srgbClr val="A0C8A0"/>
                </a:solidFill>
              </a:rPr>
              <a:t>✓  Compras locais: protocolo 'Compra Local Primeiro' ≥70%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4828032" y="4315968"/>
            <a:ext cx="38221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00" dirty="0">
                <a:solidFill>
                  <a:srgbClr val="A0C8A0"/>
                </a:solidFill>
              </a:rPr>
              <a:t>✓  Sustentabilidade: relatório carbono + resíduos zero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0" y="4828032"/>
            <a:ext cx="9144000" cy="310896"/>
          </a:xfrm>
          <a:prstGeom prst="rect">
            <a:avLst/>
          </a:prstGeom>
          <a:solidFill>
            <a:srgbClr val="0B0E09"/>
          </a:solidFill>
          <a:ln/>
        </p:spPr>
      </p:sp>
      <p:sp>
        <p:nvSpPr>
          <p:cNvPr id="28" name="Text 26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50" spc="80" kern="0" dirty="0">
                <a:solidFill>
                  <a:srgbClr val="504030"/>
                </a:solidFill>
              </a:rPr>
              <a:t>02 · ECOSSISTEMA · Berço da Nação · ORIGIN Summit · Guimarães 2027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E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256032"/>
            <a:ext cx="8229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00" b="1" spc="300" kern="0" dirty="0">
                <a:solidFill>
                  <a:srgbClr val="DDB840"/>
                </a:solidFill>
              </a:rPr>
              <a:t>03 · COMPRA LOCAL PRIMEIRO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8229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F0D8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Protocolo</a:t>
            </a:r>
            <a:endParaRPr lang="en-US" sz="30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F0D8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'Compra Local Primeiro'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11480" y="1417320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A09070"/>
                </a:solidFill>
              </a:rPr>
              <a:t>Compromisso formal validado pela Câmara Municipal: ≥70% de todas as compras a fornecedores do Município de Guimarães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411480" y="1874520"/>
            <a:ext cx="4160520" cy="896112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11480" y="1874520"/>
            <a:ext cx="50292" cy="896112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8" name="Text 6"/>
          <p:cNvSpPr/>
          <p:nvPr/>
        </p:nvSpPr>
        <p:spPr>
          <a:xfrm>
            <a:off x="539496" y="1929384"/>
            <a:ext cx="2560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D5A3"/>
                </a:solidFill>
              </a:rPr>
              <a:t>🍽️  Alimentação &amp; F&amp;B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429000" y="1929384"/>
            <a:ext cx="102412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DDB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≥80% local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39496" y="2221992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80" dirty="0">
                <a:solidFill>
                  <a:srgbClr val="806850"/>
                </a:solidFill>
              </a:rPr>
              <a:t>Produtos DOP/IGP do Minho · Quintas locais · Doçaria conventual vimaranense</a:t>
            </a:r>
            <a:endParaRPr lang="en-US" sz="780" dirty="0"/>
          </a:p>
        </p:txBody>
      </p:sp>
      <p:sp>
        <p:nvSpPr>
          <p:cNvPr id="11" name="Shape 9"/>
          <p:cNvSpPr/>
          <p:nvPr/>
        </p:nvSpPr>
        <p:spPr>
          <a:xfrm>
            <a:off x="539496" y="2532888"/>
            <a:ext cx="3913632" cy="164592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12" name="Text 10"/>
          <p:cNvSpPr/>
          <p:nvPr/>
        </p:nvSpPr>
        <p:spPr>
          <a:xfrm>
            <a:off x="576072" y="2551176"/>
            <a:ext cx="384048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49A28"/>
                </a:solidFill>
              </a:rPr>
              <a:t>🎯 ≥€60.000 em compras locais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11480" y="2898648"/>
            <a:ext cx="4160520" cy="896112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11480" y="2898648"/>
            <a:ext cx="50292" cy="896112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15" name="Text 13"/>
          <p:cNvSpPr/>
          <p:nvPr/>
        </p:nvSpPr>
        <p:spPr>
          <a:xfrm>
            <a:off x="539496" y="2953512"/>
            <a:ext cx="2560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D5A3"/>
                </a:solidFill>
              </a:rPr>
              <a:t>🧵  Têxtil &amp; Decoração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3429000" y="2953512"/>
            <a:ext cx="102412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DDB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≥90% local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39496" y="3246120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80" dirty="0">
                <a:solidFill>
                  <a:srgbClr val="806850"/>
                </a:solidFill>
              </a:rPr>
              <a:t>Empresas têxteis de Guimarães · Bordados locais · Toalhas e têxtil-lar</a:t>
            </a:r>
            <a:endParaRPr lang="en-US" sz="780" dirty="0"/>
          </a:p>
        </p:txBody>
      </p:sp>
      <p:sp>
        <p:nvSpPr>
          <p:cNvPr id="18" name="Shape 16"/>
          <p:cNvSpPr/>
          <p:nvPr/>
        </p:nvSpPr>
        <p:spPr>
          <a:xfrm>
            <a:off x="539496" y="3557016"/>
            <a:ext cx="3913632" cy="164592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19" name="Text 17"/>
          <p:cNvSpPr/>
          <p:nvPr/>
        </p:nvSpPr>
        <p:spPr>
          <a:xfrm>
            <a:off x="576072" y="3575304"/>
            <a:ext cx="384048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49A28"/>
                </a:solidFill>
              </a:rPr>
              <a:t>🎯 Kits boas-vindas 100% locais</a:t>
            </a:r>
            <a:endParaRPr lang="en-US" sz="700" dirty="0"/>
          </a:p>
        </p:txBody>
      </p:sp>
      <p:sp>
        <p:nvSpPr>
          <p:cNvPr id="20" name="Shape 18"/>
          <p:cNvSpPr/>
          <p:nvPr/>
        </p:nvSpPr>
        <p:spPr>
          <a:xfrm>
            <a:off x="411480" y="3922776"/>
            <a:ext cx="4160520" cy="896112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11480" y="3922776"/>
            <a:ext cx="50292" cy="896112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22" name="Text 20"/>
          <p:cNvSpPr/>
          <p:nvPr/>
        </p:nvSpPr>
        <p:spPr>
          <a:xfrm>
            <a:off x="539496" y="3977640"/>
            <a:ext cx="2560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D5A3"/>
                </a:solidFill>
              </a:rPr>
              <a:t>🎨  Artesanato &amp; Brinde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3429000" y="3977640"/>
            <a:ext cx="102412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DDB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100% local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39496" y="4270248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80" dirty="0">
                <a:solidFill>
                  <a:srgbClr val="806850"/>
                </a:solidFill>
              </a:rPr>
              <a:t>Artesãos certificados do município · Filigrana · Cerâmica · Bordados</a:t>
            </a:r>
            <a:endParaRPr lang="en-US" sz="780" dirty="0"/>
          </a:p>
        </p:txBody>
      </p:sp>
      <p:sp>
        <p:nvSpPr>
          <p:cNvPr id="25" name="Shape 23"/>
          <p:cNvSpPr/>
          <p:nvPr/>
        </p:nvSpPr>
        <p:spPr>
          <a:xfrm>
            <a:off x="539496" y="4581144"/>
            <a:ext cx="3913632" cy="164592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26" name="Text 24"/>
          <p:cNvSpPr/>
          <p:nvPr/>
        </p:nvSpPr>
        <p:spPr>
          <a:xfrm>
            <a:off x="576072" y="4599432"/>
            <a:ext cx="384048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49A28"/>
                </a:solidFill>
              </a:rPr>
              <a:t>🎯 Nenhum brinde genérico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4800600" y="1874520"/>
            <a:ext cx="4160520" cy="896112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800600" y="1874520"/>
            <a:ext cx="50292" cy="896112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29" name="Text 27"/>
          <p:cNvSpPr/>
          <p:nvPr/>
        </p:nvSpPr>
        <p:spPr>
          <a:xfrm>
            <a:off x="4928616" y="1929384"/>
            <a:ext cx="2560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D5A3"/>
                </a:solidFill>
              </a:rPr>
              <a:t>🚐  Transportes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7818120" y="1929384"/>
            <a:ext cx="102412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DDB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≥60% local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4928616" y="2221992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80" dirty="0">
                <a:solidFill>
                  <a:srgbClr val="806850"/>
                </a:solidFill>
              </a:rPr>
              <a:t>Empresas com sede no Minho · Preferência eléctrico/híbrido</a:t>
            </a:r>
            <a:endParaRPr lang="en-US" sz="780" dirty="0"/>
          </a:p>
        </p:txBody>
      </p:sp>
      <p:sp>
        <p:nvSpPr>
          <p:cNvPr id="32" name="Shape 30"/>
          <p:cNvSpPr/>
          <p:nvPr/>
        </p:nvSpPr>
        <p:spPr>
          <a:xfrm>
            <a:off x="4928616" y="2532888"/>
            <a:ext cx="3913632" cy="164592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33" name="Text 31"/>
          <p:cNvSpPr/>
          <p:nvPr/>
        </p:nvSpPr>
        <p:spPr>
          <a:xfrm>
            <a:off x="4965192" y="2551176"/>
            <a:ext cx="384048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49A28"/>
                </a:solidFill>
              </a:rPr>
              <a:t>🎯 Relatório CO₂ por rota</a:t>
            </a:r>
            <a:endParaRPr lang="en-US" sz="700" dirty="0"/>
          </a:p>
        </p:txBody>
      </p:sp>
      <p:sp>
        <p:nvSpPr>
          <p:cNvPr id="34" name="Shape 32"/>
          <p:cNvSpPr/>
          <p:nvPr/>
        </p:nvSpPr>
        <p:spPr>
          <a:xfrm>
            <a:off x="4800600" y="2898648"/>
            <a:ext cx="4160520" cy="896112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800600" y="2898648"/>
            <a:ext cx="50292" cy="896112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36" name="Text 34"/>
          <p:cNvSpPr/>
          <p:nvPr/>
        </p:nvSpPr>
        <p:spPr>
          <a:xfrm>
            <a:off x="4928616" y="2953512"/>
            <a:ext cx="2560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D5A3"/>
                </a:solidFill>
              </a:rPr>
              <a:t>📸  Produção &amp; Criação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7818120" y="2953512"/>
            <a:ext cx="102412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DDB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≥70% local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4928616" y="3246120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80" dirty="0">
                <a:solidFill>
                  <a:srgbClr val="806850"/>
                </a:solidFill>
              </a:rPr>
              <a:t>Fotógrafos, videomakers e designers de Guimarães/Minho</a:t>
            </a:r>
            <a:endParaRPr lang="en-US" sz="780" dirty="0"/>
          </a:p>
        </p:txBody>
      </p:sp>
      <p:sp>
        <p:nvSpPr>
          <p:cNvPr id="39" name="Shape 37"/>
          <p:cNvSpPr/>
          <p:nvPr/>
        </p:nvSpPr>
        <p:spPr>
          <a:xfrm>
            <a:off x="4928616" y="3557016"/>
            <a:ext cx="3913632" cy="164592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40" name="Text 38"/>
          <p:cNvSpPr/>
          <p:nvPr/>
        </p:nvSpPr>
        <p:spPr>
          <a:xfrm>
            <a:off x="4965192" y="3575304"/>
            <a:ext cx="384048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49A28"/>
                </a:solidFill>
              </a:rPr>
              <a:t>🎯 Contratação local preferencial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4800600" y="3922776"/>
            <a:ext cx="4160520" cy="896112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4800600" y="3922776"/>
            <a:ext cx="50292" cy="896112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43" name="Text 41"/>
          <p:cNvSpPr/>
          <p:nvPr/>
        </p:nvSpPr>
        <p:spPr>
          <a:xfrm>
            <a:off x="4928616" y="3977640"/>
            <a:ext cx="2560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D5A3"/>
                </a:solidFill>
              </a:rPr>
              <a:t>🎤  Animação &amp; Cultura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7818120" y="3977640"/>
            <a:ext cx="102412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DDB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100% local</a:t>
            </a:r>
            <a:endParaRPr lang="en-US" sz="1300" dirty="0"/>
          </a:p>
        </p:txBody>
      </p:sp>
      <p:sp>
        <p:nvSpPr>
          <p:cNvPr id="45" name="Text 43"/>
          <p:cNvSpPr/>
          <p:nvPr/>
        </p:nvSpPr>
        <p:spPr>
          <a:xfrm>
            <a:off x="4928616" y="4270248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80" dirty="0">
                <a:solidFill>
                  <a:srgbClr val="806850"/>
                </a:solidFill>
              </a:rPr>
              <a:t>Artistas, músicos e grupos folclóricos do município</a:t>
            </a:r>
            <a:endParaRPr lang="en-US" sz="780" dirty="0"/>
          </a:p>
        </p:txBody>
      </p:sp>
      <p:sp>
        <p:nvSpPr>
          <p:cNvPr id="46" name="Shape 44"/>
          <p:cNvSpPr/>
          <p:nvPr/>
        </p:nvSpPr>
        <p:spPr>
          <a:xfrm>
            <a:off x="4928616" y="4581144"/>
            <a:ext cx="3913632" cy="164592"/>
          </a:xfrm>
          <a:prstGeom prst="rect">
            <a:avLst/>
          </a:prstGeom>
          <a:solidFill>
            <a:srgbClr val="0A1208"/>
          </a:solidFill>
          <a:ln/>
        </p:spPr>
      </p:sp>
      <p:sp>
        <p:nvSpPr>
          <p:cNvPr id="47" name="Text 45"/>
          <p:cNvSpPr/>
          <p:nvPr/>
        </p:nvSpPr>
        <p:spPr>
          <a:xfrm>
            <a:off x="4965192" y="4599432"/>
            <a:ext cx="384048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49A28"/>
                </a:solidFill>
              </a:rPr>
              <a:t>🎯 Zero artistas importados</a:t>
            </a:r>
            <a:endParaRPr lang="en-US" sz="700" dirty="0"/>
          </a:p>
        </p:txBody>
      </p:sp>
      <p:sp>
        <p:nvSpPr>
          <p:cNvPr id="48" name="Shape 46"/>
          <p:cNvSpPr/>
          <p:nvPr/>
        </p:nvSpPr>
        <p:spPr>
          <a:xfrm>
            <a:off x="0" y="4828032"/>
            <a:ext cx="9144000" cy="310896"/>
          </a:xfrm>
          <a:prstGeom prst="rect">
            <a:avLst/>
          </a:prstGeom>
          <a:solidFill>
            <a:srgbClr val="060806"/>
          </a:solidFill>
          <a:ln/>
        </p:spPr>
      </p:sp>
      <p:sp>
        <p:nvSpPr>
          <p:cNvPr id="49" name="Text 47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04030"/>
                </a:solidFill>
              </a:rPr>
              <a:t>03 · COMPRA LOCAL · Berço da Nação · ORIGIN Summit · Guimarães 2027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8229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00" b="1" spc="300" kern="0" dirty="0">
                <a:solidFill>
                  <a:srgbClr val="C49A28"/>
                </a:solidFill>
              </a:rPr>
              <a:t>04 · ALOJAMENTO LOCAL</a:t>
            </a:r>
            <a:endParaRPr lang="en-US" sz="7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5486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2800" b="1" dirty="0">
                <a:solidFill>
                  <a:srgbClr val="1B35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Programa</a:t>
            </a:r>
            <a:endParaRPr lang="en-US" sz="28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2800" b="1" dirty="0">
                <a:solidFill>
                  <a:srgbClr val="1B35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'Dormir no Território'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11480" y="1353312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7A6E62"/>
                </a:solidFill>
              </a:rPr>
              <a:t>Integrar o Alojamento Local, as Quintas e as Casas de Turismo Rural do Município no coração do evento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11480" y="1865376"/>
            <a:ext cx="5029200" cy="896112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11480" y="1865376"/>
            <a:ext cx="50292" cy="896112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7" name="Text 5"/>
          <p:cNvSpPr/>
          <p:nvPr/>
        </p:nvSpPr>
        <p:spPr>
          <a:xfrm>
            <a:off x="502920" y="1911096"/>
            <a:ext cx="1645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50" kern="0" dirty="0">
                <a:solidFill>
                  <a:srgbClr val="C49A28"/>
                </a:solidFill>
              </a:rPr>
              <a:t>NÍVEL ÂNCORA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502920" y="2121408"/>
            <a:ext cx="32004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D5A3"/>
                </a:solidFill>
              </a:rPr>
              <a:t>Pousada Mosteiro de Guimarães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02920" y="2395728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907060"/>
                </a:solidFill>
              </a:rPr>
              <a:t>Espaço de referência para VIPs, speakers e media. Jantar de encerramento exclusivo.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3840480" y="2002536"/>
            <a:ext cx="1508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C49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30% das dormidas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840480" y="2322576"/>
            <a:ext cx="1508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07060"/>
                </a:solidFill>
              </a:rPr>
              <a:t>~45 noites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411480" y="2889504"/>
            <a:ext cx="5029200" cy="896112"/>
          </a:xfrm>
          <a:prstGeom prst="rect">
            <a:avLst/>
          </a:prstGeom>
          <a:solidFill>
            <a:srgbClr val="EDE4D4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11480" y="2889504"/>
            <a:ext cx="50292" cy="896112"/>
          </a:xfrm>
          <a:prstGeom prst="rect">
            <a:avLst/>
          </a:prstGeom>
          <a:solidFill>
            <a:srgbClr val="4A8A62"/>
          </a:solidFill>
          <a:ln/>
        </p:spPr>
      </p:sp>
      <p:sp>
        <p:nvSpPr>
          <p:cNvPr id="14" name="Text 12"/>
          <p:cNvSpPr/>
          <p:nvPr/>
        </p:nvSpPr>
        <p:spPr>
          <a:xfrm>
            <a:off x="502920" y="2935224"/>
            <a:ext cx="1645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50" kern="0" dirty="0">
                <a:solidFill>
                  <a:srgbClr val="4A8A62"/>
                </a:solidFill>
              </a:rPr>
              <a:t>NÍVEL TERRITÓRIO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502920" y="3145536"/>
            <a:ext cx="32004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3527"/>
                </a:solidFill>
              </a:rPr>
              <a:t>Alojamento Local Certificado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02920" y="3419856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7A6E62"/>
                </a:solidFill>
              </a:rPr>
              <a:t>Casas históricas, quintas e AL do município com programa de acolhimento personalizado.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3840480" y="3026664"/>
            <a:ext cx="1508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4A8A6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≥30% das dormidas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3840480" y="3346704"/>
            <a:ext cx="1508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A6E62"/>
                </a:solidFill>
              </a:rPr>
              <a:t>≥45 noites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411480" y="3913632"/>
            <a:ext cx="5029200" cy="896112"/>
          </a:xfrm>
          <a:prstGeom prst="rect">
            <a:avLst/>
          </a:prstGeom>
          <a:solidFill>
            <a:srgbClr val="F5F5F5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11480" y="3913632"/>
            <a:ext cx="50292" cy="896112"/>
          </a:xfrm>
          <a:prstGeom prst="rect">
            <a:avLst/>
          </a:prstGeom>
          <a:solidFill>
            <a:srgbClr val="DDB840"/>
          </a:solidFill>
          <a:ln/>
        </p:spPr>
      </p:sp>
      <p:sp>
        <p:nvSpPr>
          <p:cNvPr id="21" name="Text 19"/>
          <p:cNvSpPr/>
          <p:nvPr/>
        </p:nvSpPr>
        <p:spPr>
          <a:xfrm>
            <a:off x="502920" y="3959352"/>
            <a:ext cx="1645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b="1" spc="150" kern="0" dirty="0">
                <a:solidFill>
                  <a:srgbClr val="DDB840"/>
                </a:solidFill>
              </a:rPr>
              <a:t>NÍVEL PARCEIRO</a:t>
            </a:r>
            <a:endParaRPr lang="en-US" sz="700" dirty="0"/>
          </a:p>
        </p:txBody>
      </p:sp>
      <p:sp>
        <p:nvSpPr>
          <p:cNvPr id="22" name="Text 20"/>
          <p:cNvSpPr/>
          <p:nvPr/>
        </p:nvSpPr>
        <p:spPr>
          <a:xfrm>
            <a:off x="502920" y="4169664"/>
            <a:ext cx="32004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3527"/>
                </a:solidFill>
              </a:rPr>
              <a:t>Hotéis e Pousadas do Minho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02920" y="4443984"/>
            <a:ext cx="3200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7A6E62"/>
                </a:solidFill>
              </a:rPr>
              <a:t>Hotéis com sede no concelho. Últimas dormidas após esgotamento dos anteriores.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3840480" y="4050792"/>
            <a:ext cx="1508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DDB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≤40% das dormidas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3840480" y="4370832"/>
            <a:ext cx="1508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A6E62"/>
                </a:solidFill>
              </a:rPr>
              <a:t>≤60 noites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5669280" y="1865376"/>
            <a:ext cx="3063240" cy="3063240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5669280" y="1865376"/>
            <a:ext cx="3063240" cy="50292"/>
          </a:xfrm>
          <a:prstGeom prst="rect">
            <a:avLst/>
          </a:prstGeom>
          <a:solidFill>
            <a:srgbClr val="4A8A62"/>
          </a:solidFill>
          <a:ln/>
        </p:spPr>
      </p:sp>
      <p:sp>
        <p:nvSpPr>
          <p:cNvPr id="28" name="Text 26"/>
          <p:cNvSpPr/>
          <p:nvPr/>
        </p:nvSpPr>
        <p:spPr>
          <a:xfrm>
            <a:off x="5779008" y="1956816"/>
            <a:ext cx="2834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4A8A62"/>
                </a:solidFill>
              </a:rPr>
              <a:t>O QUE INCLUI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5779008" y="2286000"/>
            <a:ext cx="28346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80" dirty="0">
                <a:solidFill>
                  <a:srgbClr val="A0C8A0"/>
                </a:solidFill>
              </a:rPr>
              <a:t>▸  Mapeamento e certificação de todos os AL participantes</a:t>
            </a:r>
            <a:endParaRPr lang="en-US" sz="780" dirty="0"/>
          </a:p>
        </p:txBody>
      </p:sp>
      <p:sp>
        <p:nvSpPr>
          <p:cNvPr id="30" name="Text 28"/>
          <p:cNvSpPr/>
          <p:nvPr/>
        </p:nvSpPr>
        <p:spPr>
          <a:xfrm>
            <a:off x="5779008" y="2651760"/>
            <a:ext cx="28346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80" dirty="0">
                <a:solidFill>
                  <a:srgbClr val="A0C8A0"/>
                </a:solidFill>
              </a:rPr>
              <a:t>▸  Briefing: perfil dos operadores hóspedes (país, interesses)</a:t>
            </a:r>
            <a:endParaRPr lang="en-US" sz="780" dirty="0"/>
          </a:p>
        </p:txBody>
      </p:sp>
      <p:sp>
        <p:nvSpPr>
          <p:cNvPr id="31" name="Text 29"/>
          <p:cNvSpPr/>
          <p:nvPr/>
        </p:nvSpPr>
        <p:spPr>
          <a:xfrm>
            <a:off x="5779008" y="3017520"/>
            <a:ext cx="28346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80" dirty="0">
                <a:solidFill>
                  <a:srgbClr val="A0C8A0"/>
                </a:solidFill>
              </a:rPr>
              <a:t>▸  Kit boas-vindas com produtos locais preparado pelo AL</a:t>
            </a:r>
            <a:endParaRPr lang="en-US" sz="780" dirty="0"/>
          </a:p>
        </p:txBody>
      </p:sp>
      <p:sp>
        <p:nvSpPr>
          <p:cNvPr id="32" name="Text 30"/>
          <p:cNvSpPr/>
          <p:nvPr/>
        </p:nvSpPr>
        <p:spPr>
          <a:xfrm>
            <a:off x="5779008" y="3383280"/>
            <a:ext cx="28346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80" dirty="0">
                <a:solidFill>
                  <a:srgbClr val="A0C8A0"/>
                </a:solidFill>
              </a:rPr>
              <a:t>▸  Pequeno-almoço com ingredientes do concelho</a:t>
            </a:r>
            <a:endParaRPr lang="en-US" sz="780" dirty="0"/>
          </a:p>
        </p:txBody>
      </p:sp>
      <p:sp>
        <p:nvSpPr>
          <p:cNvPr id="33" name="Text 31"/>
          <p:cNvSpPr/>
          <p:nvPr/>
        </p:nvSpPr>
        <p:spPr>
          <a:xfrm>
            <a:off x="5779008" y="3749040"/>
            <a:ext cx="28346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80" dirty="0">
                <a:solidFill>
                  <a:srgbClr val="A0C8A0"/>
                </a:solidFill>
              </a:rPr>
              <a:t>▸  Momento informal: proprietário apresenta a história da casa</a:t>
            </a:r>
            <a:endParaRPr lang="en-US" sz="780" dirty="0"/>
          </a:p>
        </p:txBody>
      </p:sp>
      <p:sp>
        <p:nvSpPr>
          <p:cNvPr id="34" name="Text 32"/>
          <p:cNvSpPr/>
          <p:nvPr/>
        </p:nvSpPr>
        <p:spPr>
          <a:xfrm>
            <a:off x="5779008" y="4114800"/>
            <a:ext cx="28346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80" dirty="0">
                <a:solidFill>
                  <a:srgbClr val="A0C8A0"/>
                </a:solidFill>
              </a:rPr>
              <a:t>▸  Avaliação pelo operador hóspede (feedback para o AL)</a:t>
            </a:r>
            <a:endParaRPr lang="en-US" sz="780" dirty="0"/>
          </a:p>
        </p:txBody>
      </p:sp>
      <p:sp>
        <p:nvSpPr>
          <p:cNvPr id="35" name="Text 33"/>
          <p:cNvSpPr/>
          <p:nvPr/>
        </p:nvSpPr>
        <p:spPr>
          <a:xfrm>
            <a:off x="5779008" y="4480560"/>
            <a:ext cx="28346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80" dirty="0">
                <a:solidFill>
                  <a:srgbClr val="A0C8A0"/>
                </a:solidFill>
              </a:rPr>
              <a:t>▸  Inclusão no catálogo digital permanente Berço da Nação</a:t>
            </a:r>
            <a:endParaRPr lang="en-US" sz="780" dirty="0"/>
          </a:p>
        </p:txBody>
      </p:sp>
      <p:sp>
        <p:nvSpPr>
          <p:cNvPr id="36" name="Shape 34"/>
          <p:cNvSpPr/>
          <p:nvPr/>
        </p:nvSpPr>
        <p:spPr>
          <a:xfrm>
            <a:off x="0" y="4828032"/>
            <a:ext cx="9144000" cy="310896"/>
          </a:xfrm>
          <a:prstGeom prst="rect">
            <a:avLst/>
          </a:prstGeom>
          <a:solidFill>
            <a:srgbClr val="0B0E09"/>
          </a:solidFill>
          <a:ln/>
        </p:spPr>
      </p:sp>
      <p:sp>
        <p:nvSpPr>
          <p:cNvPr id="37" name="Text 35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50" spc="80" kern="0" dirty="0">
                <a:solidFill>
                  <a:srgbClr val="504030"/>
                </a:solidFill>
              </a:rPr>
              <a:t>04 · ALOJAMENTO LOCAL · Berço da Nação · ORIGIN Summit · Guimarães 2027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E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4008"/>
            <a:ext cx="9144000" cy="22860"/>
          </a:xfrm>
          <a:prstGeom prst="rect">
            <a:avLst/>
          </a:prstGeom>
          <a:solidFill>
            <a:srgbClr val="8B1A2A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256032"/>
            <a:ext cx="8229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00" b="1" spc="300" kern="0" dirty="0">
                <a:solidFill>
                  <a:srgbClr val="DDB840"/>
                </a:solidFill>
              </a:rPr>
              <a:t>05 · ORIGIN SUMMIT — ESTRATÉGIA DE MARCA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411480" y="457200"/>
            <a:ext cx="8229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0" b="1" spc="-400" kern="0" dirty="0">
                <a:solidFill>
                  <a:srgbClr val="DDB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ORIGIN</a:t>
            </a:r>
            <a:endParaRPr lang="en-US" sz="10000" dirty="0"/>
          </a:p>
        </p:txBody>
      </p:sp>
      <p:sp>
        <p:nvSpPr>
          <p:cNvPr id="6" name="Text 4"/>
          <p:cNvSpPr/>
          <p:nvPr/>
        </p:nvSpPr>
        <p:spPr>
          <a:xfrm>
            <a:off x="411480" y="173736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i="1" dirty="0">
                <a:solidFill>
                  <a:srgbClr val="E8D5A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Summit</a:t>
            </a:r>
            <a:endParaRPr lang="en-US" sz="6400" dirty="0"/>
          </a:p>
        </p:txBody>
      </p:sp>
      <p:sp>
        <p:nvSpPr>
          <p:cNvPr id="7" name="Shape 5"/>
          <p:cNvSpPr/>
          <p:nvPr/>
        </p:nvSpPr>
        <p:spPr>
          <a:xfrm>
            <a:off x="411480" y="2633472"/>
            <a:ext cx="8321040" cy="36576"/>
          </a:xfrm>
          <a:prstGeom prst="rect">
            <a:avLst/>
          </a:prstGeom>
          <a:solidFill>
            <a:srgbClr val="C49A28">
              <a:alpha val="5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411480" y="2724912"/>
            <a:ext cx="8321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00" kern="0" dirty="0">
                <a:solidFill>
                  <a:srgbClr val="A09070"/>
                </a:solidFill>
              </a:rPr>
              <a:t>I Encontro Internacional de Operadores Turísticos · Guimarães · Setembro 2027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11480" y="3017520"/>
            <a:ext cx="8321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49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 Berço da Nação ao Berço da Inovação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11480" y="3474720"/>
            <a:ext cx="2743200" cy="1463040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11480" y="3474720"/>
            <a:ext cx="2743200" cy="50292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12" name="Text 10"/>
          <p:cNvSpPr/>
          <p:nvPr/>
        </p:nvSpPr>
        <p:spPr>
          <a:xfrm>
            <a:off x="548640" y="3538728"/>
            <a:ext cx="2514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DB840"/>
                </a:solidFill>
              </a:rPr>
              <a:t>Guimarães 2027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48640" y="3822192"/>
            <a:ext cx="2514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i="1" dirty="0">
                <a:solidFill>
                  <a:srgbClr val="E8D5A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Berço da Nação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4133088"/>
            <a:ext cx="2514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907060"/>
                </a:solidFill>
              </a:rPr>
              <a:t>1.ª edição — centro histórico, vindimas, ecossistema local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3337560" y="3474720"/>
            <a:ext cx="2743200" cy="1463040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337560" y="3474720"/>
            <a:ext cx="2743200" cy="50292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17" name="Text 15"/>
          <p:cNvSpPr/>
          <p:nvPr/>
        </p:nvSpPr>
        <p:spPr>
          <a:xfrm>
            <a:off x="3474720" y="3538728"/>
            <a:ext cx="2514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DB840"/>
                </a:solidFill>
              </a:rPr>
              <a:t>Edição 2 (2028)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3474720" y="3822192"/>
            <a:ext cx="2514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i="1" dirty="0">
                <a:solidFill>
                  <a:srgbClr val="E8D5A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definir com o Pentágono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3474720" y="4133088"/>
            <a:ext cx="2514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907060"/>
                </a:solidFill>
              </a:rPr>
              <a:t>Braga, Viana, Famalicão ou Barcelos — ano de apogeu das comemorações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6263640" y="3474720"/>
            <a:ext cx="2743200" cy="1463040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263640" y="3474720"/>
            <a:ext cx="2743200" cy="50292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22" name="Text 20"/>
          <p:cNvSpPr/>
          <p:nvPr/>
        </p:nvSpPr>
        <p:spPr>
          <a:xfrm>
            <a:off x="6400800" y="3538728"/>
            <a:ext cx="2514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DB840"/>
                </a:solidFill>
              </a:rPr>
              <a:t>Edição 3 (2029)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6400800" y="3822192"/>
            <a:ext cx="2514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i="1" dirty="0">
                <a:solidFill>
                  <a:srgbClr val="E8D5A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Rotação pelo Pentágono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400800" y="4133088"/>
            <a:ext cx="2514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907060"/>
                </a:solidFill>
              </a:rPr>
              <a:t>Território alargado — cada edição com identidade local própria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0" y="4828032"/>
            <a:ext cx="9144000" cy="310896"/>
          </a:xfrm>
          <a:prstGeom prst="rect">
            <a:avLst/>
          </a:prstGeom>
          <a:solidFill>
            <a:srgbClr val="060806"/>
          </a:solidFill>
          <a:ln/>
        </p:spPr>
      </p:sp>
      <p:sp>
        <p:nvSpPr>
          <p:cNvPr id="26" name="Text 24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04030"/>
                </a:solidFill>
              </a:rPr>
              <a:t>05 · ORIGIN SUMMIT · Marca Escalável · Pentágono Urbano · Norte de Portugal</a:t>
            </a:r>
            <a:endParaRPr lang="en-US" sz="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8229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00" b="1" spc="300" kern="0" dirty="0">
                <a:solidFill>
                  <a:srgbClr val="C49A28"/>
                </a:solidFill>
              </a:rPr>
              <a:t>06 · ECOSSISTEMA COMPLETO</a:t>
            </a:r>
            <a:endParaRPr lang="en-US" sz="7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2800" b="1" dirty="0">
                <a:solidFill>
                  <a:srgbClr val="1B35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Quem beneficia do</a:t>
            </a:r>
            <a:endParaRPr lang="en-US" sz="28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2800" b="1" dirty="0">
                <a:solidFill>
                  <a:srgbClr val="1B35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Berço da Nação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11480" y="135331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7A6E62"/>
                </a:solidFill>
              </a:rPr>
              <a:t>Todos os actores do território — não apenas hotelaria e restauração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11480" y="1783080"/>
            <a:ext cx="2084832" cy="1572768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11480" y="1783080"/>
            <a:ext cx="2084832" cy="50292"/>
          </a:xfrm>
          <a:prstGeom prst="rect">
            <a:avLst/>
          </a:prstGeom>
          <a:solidFill>
            <a:srgbClr val="4A8A62"/>
          </a:solidFill>
          <a:ln/>
        </p:spPr>
      </p:sp>
      <p:sp>
        <p:nvSpPr>
          <p:cNvPr id="7" name="Text 5"/>
          <p:cNvSpPr/>
          <p:nvPr/>
        </p:nvSpPr>
        <p:spPr>
          <a:xfrm>
            <a:off x="502920" y="1874520"/>
            <a:ext cx="19019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🧑‍🌾  Produtores Rurais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502920" y="2258568"/>
            <a:ext cx="19019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00" dirty="0">
                <a:solidFill>
                  <a:srgbClr val="907060"/>
                </a:solidFill>
              </a:rPr>
              <a:t>Quintas Vinho Verde · Queijeiros · Apicultores · Horticultores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502920" y="2679192"/>
            <a:ext cx="1901952" cy="594360"/>
          </a:xfrm>
          <a:prstGeom prst="rect">
            <a:avLst/>
          </a:prstGeom>
          <a:solidFill>
            <a:srgbClr val="0A1810"/>
          </a:solidFill>
          <a:ln/>
        </p:spPr>
      </p:sp>
      <p:sp>
        <p:nvSpPr>
          <p:cNvPr id="10" name="Text 8"/>
          <p:cNvSpPr/>
          <p:nvPr/>
        </p:nvSpPr>
        <p:spPr>
          <a:xfrm>
            <a:off x="539496" y="2715768"/>
            <a:ext cx="18288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00" dirty="0">
                <a:solidFill>
                  <a:srgbClr val="4A8A62"/>
                </a:solidFill>
              </a:rPr>
              <a:t>▸ Vendas directas + catálogo digital permanente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2624328" y="1783080"/>
            <a:ext cx="2084832" cy="1572768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2624328" y="1783080"/>
            <a:ext cx="2084832" cy="50292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13" name="Text 11"/>
          <p:cNvSpPr/>
          <p:nvPr/>
        </p:nvSpPr>
        <p:spPr>
          <a:xfrm>
            <a:off x="2715768" y="1874520"/>
            <a:ext cx="19019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🧵  Artesãos &amp; Criatividade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2715768" y="2258568"/>
            <a:ext cx="19019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00" dirty="0">
                <a:solidFill>
                  <a:srgbClr val="907060"/>
                </a:solidFill>
              </a:rPr>
              <a:t>Bordados · Filigrana · Cerâmica · Design têxtil · Calçado artesanal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2715768" y="2679192"/>
            <a:ext cx="1901952" cy="594360"/>
          </a:xfrm>
          <a:prstGeom prst="rect">
            <a:avLst/>
          </a:prstGeom>
          <a:solidFill>
            <a:srgbClr val="0A1810"/>
          </a:solidFill>
          <a:ln/>
        </p:spPr>
      </p:sp>
      <p:sp>
        <p:nvSpPr>
          <p:cNvPr id="16" name="Text 14"/>
          <p:cNvSpPr/>
          <p:nvPr/>
        </p:nvSpPr>
        <p:spPr>
          <a:xfrm>
            <a:off x="2752344" y="2715768"/>
            <a:ext cx="18288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00" dirty="0">
                <a:solidFill>
                  <a:srgbClr val="C49A28"/>
                </a:solidFill>
              </a:rPr>
              <a:t>▸ Demonstração ao vivo · Matchmaking B2B · Kits boas-vindas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4837176" y="1783080"/>
            <a:ext cx="2084832" cy="1572768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837176" y="1783080"/>
            <a:ext cx="2084832" cy="50292"/>
          </a:xfrm>
          <a:prstGeom prst="rect">
            <a:avLst/>
          </a:prstGeom>
          <a:solidFill>
            <a:srgbClr val="DDB840"/>
          </a:solidFill>
          <a:ln/>
        </p:spPr>
      </p:sp>
      <p:sp>
        <p:nvSpPr>
          <p:cNvPr id="19" name="Text 17"/>
          <p:cNvSpPr/>
          <p:nvPr/>
        </p:nvSpPr>
        <p:spPr>
          <a:xfrm>
            <a:off x="4928616" y="1874520"/>
            <a:ext cx="19019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🏭  Indústria Local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4928616" y="2258568"/>
            <a:ext cx="19019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00" dirty="0">
                <a:solidFill>
                  <a:srgbClr val="907060"/>
                </a:solidFill>
              </a:rPr>
              <a:t>Têxtil · Calçado · Biotecnologia · Turismo Industrial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4928616" y="2679192"/>
            <a:ext cx="1901952" cy="594360"/>
          </a:xfrm>
          <a:prstGeom prst="rect">
            <a:avLst/>
          </a:prstGeom>
          <a:solidFill>
            <a:srgbClr val="0A1810"/>
          </a:solidFill>
          <a:ln/>
        </p:spPr>
      </p:sp>
      <p:sp>
        <p:nvSpPr>
          <p:cNvPr id="22" name="Text 20"/>
          <p:cNvSpPr/>
          <p:nvPr/>
        </p:nvSpPr>
        <p:spPr>
          <a:xfrm>
            <a:off x="4965192" y="2715768"/>
            <a:ext cx="18288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00" dirty="0">
                <a:solidFill>
                  <a:srgbClr val="DDB840"/>
                </a:solidFill>
              </a:rPr>
              <a:t>▸ Sessão 'Made in Guimarães' · MICE e incentivos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7050024" y="1783080"/>
            <a:ext cx="2084832" cy="1572768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7050024" y="1783080"/>
            <a:ext cx="2084832" cy="50292"/>
          </a:xfrm>
          <a:prstGeom prst="rect">
            <a:avLst/>
          </a:prstGeom>
          <a:solidFill>
            <a:srgbClr val="4A8A62"/>
          </a:solidFill>
          <a:ln/>
        </p:spPr>
      </p:sp>
      <p:sp>
        <p:nvSpPr>
          <p:cNvPr id="25" name="Text 23"/>
          <p:cNvSpPr/>
          <p:nvPr/>
        </p:nvSpPr>
        <p:spPr>
          <a:xfrm>
            <a:off x="7141464" y="1874520"/>
            <a:ext cx="19019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🏡  Alojamento Local (AL)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7141464" y="2258568"/>
            <a:ext cx="19019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00" dirty="0">
                <a:solidFill>
                  <a:srgbClr val="907060"/>
                </a:solidFill>
              </a:rPr>
              <a:t>Casas rurais · Quintas · Solares · AL urbano histórico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7141464" y="2679192"/>
            <a:ext cx="1901952" cy="594360"/>
          </a:xfrm>
          <a:prstGeom prst="rect">
            <a:avLst/>
          </a:prstGeom>
          <a:solidFill>
            <a:srgbClr val="0A1810"/>
          </a:solidFill>
          <a:ln/>
        </p:spPr>
      </p:sp>
      <p:sp>
        <p:nvSpPr>
          <p:cNvPr id="28" name="Text 26"/>
          <p:cNvSpPr/>
          <p:nvPr/>
        </p:nvSpPr>
        <p:spPr>
          <a:xfrm>
            <a:off x="7178040" y="2715768"/>
            <a:ext cx="18288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00" dirty="0">
                <a:solidFill>
                  <a:srgbClr val="4A8A62"/>
                </a:solidFill>
              </a:rPr>
              <a:t>▸ Programa 'Dormir no Território' · ≥30% dormidas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411480" y="3502152"/>
            <a:ext cx="2084832" cy="1572768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11480" y="3502152"/>
            <a:ext cx="2084832" cy="50292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31" name="Text 29"/>
          <p:cNvSpPr/>
          <p:nvPr/>
        </p:nvSpPr>
        <p:spPr>
          <a:xfrm>
            <a:off x="502920" y="3593592"/>
            <a:ext cx="19019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🧭  Guias &amp; Animação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502920" y="3977640"/>
            <a:ext cx="19019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00" dirty="0">
                <a:solidFill>
                  <a:srgbClr val="907060"/>
                </a:solidFill>
              </a:rPr>
              <a:t>Guias certificados · Músicos · Artistas locais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502920" y="4398264"/>
            <a:ext cx="1901952" cy="594360"/>
          </a:xfrm>
          <a:prstGeom prst="rect">
            <a:avLst/>
          </a:prstGeom>
          <a:solidFill>
            <a:srgbClr val="0A1810"/>
          </a:solidFill>
          <a:ln/>
        </p:spPr>
      </p:sp>
      <p:sp>
        <p:nvSpPr>
          <p:cNvPr id="34" name="Text 32"/>
          <p:cNvSpPr/>
          <p:nvPr/>
        </p:nvSpPr>
        <p:spPr>
          <a:xfrm>
            <a:off x="539496" y="4434840"/>
            <a:ext cx="18288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00" dirty="0">
                <a:solidFill>
                  <a:srgbClr val="C49A28"/>
                </a:solidFill>
              </a:rPr>
              <a:t>▸ 16 guias empregues · Animação 100% local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2624328" y="3502152"/>
            <a:ext cx="2084832" cy="1572768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2624328" y="3502152"/>
            <a:ext cx="2084832" cy="50292"/>
          </a:xfrm>
          <a:prstGeom prst="rect">
            <a:avLst/>
          </a:prstGeom>
          <a:solidFill>
            <a:srgbClr val="DDB840"/>
          </a:solidFill>
          <a:ln/>
        </p:spPr>
      </p:sp>
      <p:sp>
        <p:nvSpPr>
          <p:cNvPr id="37" name="Text 35"/>
          <p:cNvSpPr/>
          <p:nvPr/>
        </p:nvSpPr>
        <p:spPr>
          <a:xfrm>
            <a:off x="2715768" y="3593592"/>
            <a:ext cx="19019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🍽️  Restauração Local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2715768" y="3977640"/>
            <a:ext cx="19019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00" dirty="0">
                <a:solidFill>
                  <a:srgbClr val="907060"/>
                </a:solidFill>
              </a:rPr>
              <a:t>Tabernas tradicionais · Chefs com identidade regional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2715768" y="4398264"/>
            <a:ext cx="1901952" cy="594360"/>
          </a:xfrm>
          <a:prstGeom prst="rect">
            <a:avLst/>
          </a:prstGeom>
          <a:solidFill>
            <a:srgbClr val="0A1810"/>
          </a:solidFill>
          <a:ln/>
        </p:spPr>
      </p:sp>
      <p:sp>
        <p:nvSpPr>
          <p:cNvPr id="40" name="Text 38"/>
          <p:cNvSpPr/>
          <p:nvPr/>
        </p:nvSpPr>
        <p:spPr>
          <a:xfrm>
            <a:off x="2752344" y="4434840"/>
            <a:ext cx="18288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00" dirty="0">
                <a:solidFill>
                  <a:srgbClr val="DDB840"/>
                </a:solidFill>
              </a:rPr>
              <a:t>▸ ≥80% ingredientes locais · €60K+ compras locais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4837176" y="3502152"/>
            <a:ext cx="2084832" cy="1572768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4837176" y="3502152"/>
            <a:ext cx="2084832" cy="50292"/>
          </a:xfrm>
          <a:prstGeom prst="rect">
            <a:avLst/>
          </a:prstGeom>
          <a:solidFill>
            <a:srgbClr val="4A8A62"/>
          </a:solidFill>
          <a:ln/>
        </p:spPr>
      </p:sp>
      <p:sp>
        <p:nvSpPr>
          <p:cNvPr id="43" name="Text 41"/>
          <p:cNvSpPr/>
          <p:nvPr/>
        </p:nvSpPr>
        <p:spPr>
          <a:xfrm>
            <a:off x="4928616" y="3593592"/>
            <a:ext cx="19019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🏪  Comércio Local</a:t>
            </a:r>
            <a:endParaRPr lang="en-US" sz="850" dirty="0"/>
          </a:p>
        </p:txBody>
      </p:sp>
      <p:sp>
        <p:nvSpPr>
          <p:cNvPr id="44" name="Text 42"/>
          <p:cNvSpPr/>
          <p:nvPr/>
        </p:nvSpPr>
        <p:spPr>
          <a:xfrm>
            <a:off x="4928616" y="3977640"/>
            <a:ext cx="19019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00" dirty="0">
                <a:solidFill>
                  <a:srgbClr val="907060"/>
                </a:solidFill>
              </a:rPr>
              <a:t>Adegas · Confeitarias · Lojas produto local · Cooperativas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4928616" y="4398264"/>
            <a:ext cx="1901952" cy="594360"/>
          </a:xfrm>
          <a:prstGeom prst="rect">
            <a:avLst/>
          </a:prstGeom>
          <a:solidFill>
            <a:srgbClr val="0A1810"/>
          </a:solidFill>
          <a:ln/>
        </p:spPr>
      </p:sp>
      <p:sp>
        <p:nvSpPr>
          <p:cNvPr id="46" name="Text 44"/>
          <p:cNvSpPr/>
          <p:nvPr/>
        </p:nvSpPr>
        <p:spPr>
          <a:xfrm>
            <a:off x="4965192" y="4434840"/>
            <a:ext cx="18288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00" dirty="0">
                <a:solidFill>
                  <a:srgbClr val="4A8A62"/>
                </a:solidFill>
              </a:rPr>
              <a:t>▸ Integração nos roteiros + visibilidade internacional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7050024" y="3502152"/>
            <a:ext cx="2084832" cy="1572768"/>
          </a:xfrm>
          <a:prstGeom prst="rect">
            <a:avLst/>
          </a:prstGeom>
          <a:solidFill>
            <a:srgbClr val="1B3527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48" name="Shape 46"/>
          <p:cNvSpPr/>
          <p:nvPr/>
        </p:nvSpPr>
        <p:spPr>
          <a:xfrm>
            <a:off x="7050024" y="3502152"/>
            <a:ext cx="2084832" cy="50292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49" name="Text 47"/>
          <p:cNvSpPr/>
          <p:nvPr/>
        </p:nvSpPr>
        <p:spPr>
          <a:xfrm>
            <a:off x="7141464" y="3593592"/>
            <a:ext cx="19019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8D5A3"/>
                </a:solidFill>
              </a:rPr>
              <a:t>👥  Comunidade &amp; Voluntários</a:t>
            </a:r>
            <a:endParaRPr lang="en-US" sz="850" dirty="0"/>
          </a:p>
        </p:txBody>
      </p:sp>
      <p:sp>
        <p:nvSpPr>
          <p:cNvPr id="50" name="Text 48"/>
          <p:cNvSpPr/>
          <p:nvPr/>
        </p:nvSpPr>
        <p:spPr>
          <a:xfrm>
            <a:off x="7141464" y="3977640"/>
            <a:ext cx="190195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700" dirty="0">
                <a:solidFill>
                  <a:srgbClr val="907060"/>
                </a:solidFill>
              </a:rPr>
              <a:t>Cidadãos · Estudantes UMinho · Jovens em formação turística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7141464" y="4398264"/>
            <a:ext cx="1901952" cy="594360"/>
          </a:xfrm>
          <a:prstGeom prst="rect">
            <a:avLst/>
          </a:prstGeom>
          <a:solidFill>
            <a:srgbClr val="0A1810"/>
          </a:solidFill>
          <a:ln/>
        </p:spPr>
      </p:sp>
      <p:sp>
        <p:nvSpPr>
          <p:cNvPr id="52" name="Text 50"/>
          <p:cNvSpPr/>
          <p:nvPr/>
        </p:nvSpPr>
        <p:spPr>
          <a:xfrm>
            <a:off x="7178040" y="4434840"/>
            <a:ext cx="18288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00" dirty="0">
                <a:solidFill>
                  <a:srgbClr val="C49A28"/>
                </a:solidFill>
              </a:rPr>
              <a:t>▸ Sessão pública + 50+ empregos temporários locais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0" y="4828032"/>
            <a:ext cx="9144000" cy="310896"/>
          </a:xfrm>
          <a:prstGeom prst="rect">
            <a:avLst/>
          </a:prstGeom>
          <a:solidFill>
            <a:srgbClr val="0B0E09"/>
          </a:solidFill>
          <a:ln/>
        </p:spPr>
      </p:sp>
      <p:sp>
        <p:nvSpPr>
          <p:cNvPr id="54" name="Text 52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50" spc="80" kern="0" dirty="0">
                <a:solidFill>
                  <a:srgbClr val="504030"/>
                </a:solidFill>
              </a:rPr>
              <a:t>06 · ECOSSISTEMA · Berço da Nação · ORIGIN Summit · Guimarães 2027</a:t>
            </a:r>
            <a:endParaRPr lang="en-US" sz="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0E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256032"/>
            <a:ext cx="8229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00" b="1" spc="300" kern="0" dirty="0">
                <a:solidFill>
                  <a:srgbClr val="DDB840"/>
                </a:solidFill>
              </a:rPr>
              <a:t>07 · SISTEMA B2B MATCHMAKING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8229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600" b="1" dirty="0">
                <a:solidFill>
                  <a:srgbClr val="F0D8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Plataforma de Matchmaking B2B</a:t>
            </a:r>
            <a:endParaRPr lang="en-US" sz="26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2600" b="1" dirty="0">
                <a:solidFill>
                  <a:srgbClr val="F0D8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Operadores × Produtores × Fornecedores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411480" y="1417320"/>
            <a:ext cx="8229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A09070"/>
                </a:solidFill>
              </a:rPr>
              <a:t>Inspiração: Wine &amp; Travel Week (Porto) — 3.280 reuniões B2B em 3 dias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411480" y="1874520"/>
            <a:ext cx="1572768" cy="2907792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11480" y="1874520"/>
            <a:ext cx="1572768" cy="50292"/>
          </a:xfrm>
          <a:prstGeom prst="rect">
            <a:avLst/>
          </a:prstGeom>
          <a:solidFill>
            <a:srgbClr val="4A8A62"/>
          </a:solidFill>
          <a:ln/>
        </p:spPr>
      </p:sp>
      <p:sp>
        <p:nvSpPr>
          <p:cNvPr id="8" name="Shape 6"/>
          <p:cNvSpPr/>
          <p:nvPr/>
        </p:nvSpPr>
        <p:spPr>
          <a:xfrm>
            <a:off x="923544" y="1938528"/>
            <a:ext cx="548640" cy="548640"/>
          </a:xfrm>
          <a:prstGeom prst="ellipse">
            <a:avLst/>
          </a:prstGeom>
          <a:solidFill>
            <a:srgbClr val="4A8A62">
              <a:alpha val="80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923544" y="193852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4A8A6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84632" y="2596896"/>
            <a:ext cx="1444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E8D5A3"/>
                </a:solidFill>
              </a:rPr>
              <a:t>Perfil Digital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84632" y="2962656"/>
            <a:ext cx="1444752" cy="1719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750" dirty="0">
                <a:solidFill>
                  <a:srgbClr val="907060"/>
                </a:solidFill>
              </a:rPr>
              <a:t>Cada participante preenche perfil: mercados, segmentos, produtos, línguas e preferências de reunião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2130552" y="1874520"/>
            <a:ext cx="1572768" cy="2907792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130552" y="1874520"/>
            <a:ext cx="1572768" cy="50292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14" name="Shape 12"/>
          <p:cNvSpPr/>
          <p:nvPr/>
        </p:nvSpPr>
        <p:spPr>
          <a:xfrm>
            <a:off x="2642616" y="1938528"/>
            <a:ext cx="548640" cy="548640"/>
          </a:xfrm>
          <a:prstGeom prst="ellipse">
            <a:avLst/>
          </a:prstGeom>
          <a:solidFill>
            <a:srgbClr val="C49A28">
              <a:alpha val="8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2642616" y="193852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49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2203704" y="2596896"/>
            <a:ext cx="1444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E8D5A3"/>
                </a:solidFill>
              </a:rPr>
              <a:t>Pré-Agendamento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2203704" y="2962656"/>
            <a:ext cx="1444752" cy="1719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750" dirty="0">
                <a:solidFill>
                  <a:srgbClr val="907060"/>
                </a:solidFill>
              </a:rPr>
              <a:t>30 dias antes o sistema sugere matches. Cada participante pede reuniões. Agenda individual confirmada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3849624" y="1874520"/>
            <a:ext cx="1572768" cy="2907792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849624" y="1874520"/>
            <a:ext cx="1572768" cy="50292"/>
          </a:xfrm>
          <a:prstGeom prst="rect">
            <a:avLst/>
          </a:prstGeom>
          <a:solidFill>
            <a:srgbClr val="DDB840"/>
          </a:solidFill>
          <a:ln/>
        </p:spPr>
      </p:sp>
      <p:sp>
        <p:nvSpPr>
          <p:cNvPr id="20" name="Shape 18"/>
          <p:cNvSpPr/>
          <p:nvPr/>
        </p:nvSpPr>
        <p:spPr>
          <a:xfrm>
            <a:off x="4361688" y="1938528"/>
            <a:ext cx="548640" cy="548640"/>
          </a:xfrm>
          <a:prstGeom prst="ellipse">
            <a:avLst/>
          </a:prstGeom>
          <a:solidFill>
            <a:srgbClr val="DDB840">
              <a:alpha val="80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4361688" y="193852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DB84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3922776" y="2596896"/>
            <a:ext cx="1444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E8D5A3"/>
                </a:solidFill>
              </a:rPr>
              <a:t>Agenda Personalizada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3922776" y="2962656"/>
            <a:ext cx="1444752" cy="1719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750" dirty="0">
                <a:solidFill>
                  <a:srgbClr val="907060"/>
                </a:solidFill>
              </a:rPr>
              <a:t>Cada participante recebe agenda impressa e digital com reuniões confirmadas, sala e perfil do interlocutor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5568696" y="1874520"/>
            <a:ext cx="1572768" cy="2907792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5568696" y="1874520"/>
            <a:ext cx="1572768" cy="50292"/>
          </a:xfrm>
          <a:prstGeom prst="rect">
            <a:avLst/>
          </a:prstGeom>
          <a:solidFill>
            <a:srgbClr val="4A8A62"/>
          </a:solidFill>
          <a:ln/>
        </p:spPr>
      </p:sp>
      <p:sp>
        <p:nvSpPr>
          <p:cNvPr id="26" name="Shape 24"/>
          <p:cNvSpPr/>
          <p:nvPr/>
        </p:nvSpPr>
        <p:spPr>
          <a:xfrm>
            <a:off x="6080760" y="1938528"/>
            <a:ext cx="548640" cy="548640"/>
          </a:xfrm>
          <a:prstGeom prst="ellipse">
            <a:avLst/>
          </a:prstGeom>
          <a:solidFill>
            <a:srgbClr val="4A8A62">
              <a:alpha val="80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6080760" y="193852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4A8A6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5641848" y="2596896"/>
            <a:ext cx="1444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E8D5A3"/>
                </a:solidFill>
              </a:rPr>
              <a:t>Reunião &amp; Acordo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5641848" y="2962656"/>
            <a:ext cx="1444752" cy="1719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750" dirty="0">
                <a:solidFill>
                  <a:srgbClr val="907060"/>
                </a:solidFill>
              </a:rPr>
              <a:t>Reuniões de 20 min com cronómetro. App regista intenções de acordo no final — dados em tempo real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7287768" y="1874520"/>
            <a:ext cx="1572768" cy="2907792"/>
          </a:xfrm>
          <a:prstGeom prst="rect">
            <a:avLst/>
          </a:prstGeom>
          <a:solidFill>
            <a:srgbClr val="162A1E"/>
          </a:solidFill>
          <a:ln/>
          <a:effectLst>
            <a:outerShdw sx="100000" sy="100000" kx="0" ky="0" algn="bl" rotWithShape="0" blurRad="76200" dist="38100" dir="8100000">
              <a:srgbClr val="000000">
                <a:alpha val="10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7287768" y="1874520"/>
            <a:ext cx="1572768" cy="50292"/>
          </a:xfrm>
          <a:prstGeom prst="rect">
            <a:avLst/>
          </a:prstGeom>
          <a:solidFill>
            <a:srgbClr val="C49A28"/>
          </a:solidFill>
          <a:ln/>
        </p:spPr>
      </p:sp>
      <p:sp>
        <p:nvSpPr>
          <p:cNvPr id="32" name="Shape 30"/>
          <p:cNvSpPr/>
          <p:nvPr/>
        </p:nvSpPr>
        <p:spPr>
          <a:xfrm>
            <a:off x="7799832" y="1938528"/>
            <a:ext cx="548640" cy="548640"/>
          </a:xfrm>
          <a:prstGeom prst="ellipse">
            <a:avLst/>
          </a:prstGeom>
          <a:solidFill>
            <a:srgbClr val="C49A28">
              <a:alpha val="80000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7799832" y="193852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49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7360920" y="2596896"/>
            <a:ext cx="1444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E8D5A3"/>
                </a:solidFill>
              </a:rPr>
              <a:t>Follow-up Estruturado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7360920" y="2962656"/>
            <a:ext cx="1444752" cy="1719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750" dirty="0">
                <a:solidFill>
                  <a:srgbClr val="907060"/>
                </a:solidFill>
              </a:rPr>
              <a:t>Relatório a 30, 60 e 90 dias pós-evento. Contactos e acordos sinalizados. Seguimento automático</a:t>
            </a:r>
            <a:endParaRPr lang="en-US" sz="750" dirty="0"/>
          </a:p>
        </p:txBody>
      </p:sp>
      <p:sp>
        <p:nvSpPr>
          <p:cNvPr id="36" name="Shape 34"/>
          <p:cNvSpPr/>
          <p:nvPr/>
        </p:nvSpPr>
        <p:spPr>
          <a:xfrm>
            <a:off x="411480" y="4572000"/>
            <a:ext cx="8321040" cy="201168"/>
          </a:xfrm>
          <a:prstGeom prst="rect">
            <a:avLst/>
          </a:prstGeom>
          <a:solidFill>
            <a:srgbClr val="1B3527">
              <a:alpha val="60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502920" y="4590288"/>
            <a:ext cx="81381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DDB840"/>
                </a:solidFill>
              </a:rPr>
              <a:t>🎯  Meta: 40 reuniões/operador  ·  Taxa conversão ≥30%  ·  Relatório individual 48h após evento</a:t>
            </a:r>
            <a:endParaRPr lang="en-US" sz="750" dirty="0"/>
          </a:p>
        </p:txBody>
      </p:sp>
      <p:sp>
        <p:nvSpPr>
          <p:cNvPr id="38" name="Shape 36"/>
          <p:cNvSpPr/>
          <p:nvPr/>
        </p:nvSpPr>
        <p:spPr>
          <a:xfrm>
            <a:off x="0" y="4828032"/>
            <a:ext cx="9144000" cy="310896"/>
          </a:xfrm>
          <a:prstGeom prst="rect">
            <a:avLst/>
          </a:prstGeom>
          <a:solidFill>
            <a:srgbClr val="060806"/>
          </a:solidFill>
          <a:ln/>
        </p:spPr>
      </p:sp>
      <p:sp>
        <p:nvSpPr>
          <p:cNvPr id="39" name="Text 37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50" dirty="0">
                <a:solidFill>
                  <a:srgbClr val="504030"/>
                </a:solidFill>
              </a:rPr>
              <a:t>07 · MATCHMAKING B2B · Berço da Nação · ORIGIN Summit · Guimarães 2027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Berço da Nação · ORIGIN Summit · Versão Estratégica · Câmara Municipal de Guimarães</dc:title>
  <dc:subject>PptxGenJS Presentation</dc:subject>
  <dc:creator>PptxGenJS</dc:creator>
  <cp:lastModifiedBy>PptxGenJS</cp:lastModifiedBy>
  <cp:revision>1</cp:revision>
  <dcterms:created xsi:type="dcterms:W3CDTF">2026-06-07T11:18:33Z</dcterms:created>
  <dcterms:modified xsi:type="dcterms:W3CDTF">2026-06-07T11:18:33Z</dcterms:modified>
</cp:coreProperties>
</file>